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4" r:id="rId11"/>
    <p:sldId id="265" r:id="rId12"/>
    <p:sldId id="266" r:id="rId13"/>
    <p:sldId id="267" r:id="rId14"/>
    <p:sldId id="268" r:id="rId15"/>
    <p:sldId id="269" r:id="rId16"/>
    <p:sldId id="270" r:id="rId17"/>
    <p:sldId id="271" r:id="rId18"/>
    <p:sldId id="272" r:id="rId19"/>
    <p:sldId id="273" r:id="rId20"/>
  </p:sldIdLst>
  <p:sldSz cx="14630400" cy="8229600"/>
  <p:notesSz cx="8229600" cy="14630400"/>
  <p:embeddedFontLst>
    <p:embeddedFont>
      <p:font typeface="Consolas" panose="020B0609020204030204" pitchFamily="49" charset="0"/>
      <p:regular r:id="rId22"/>
      <p:bold r:id="rId23"/>
      <p:italic r:id="rId24"/>
      <p:boldItalic r:id="rId25"/>
    </p:embeddedFont>
    <p:embeddedFont>
      <p:font typeface="Montserrat Light" panose="00000400000000000000" pitchFamily="2"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14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20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5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26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21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064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30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137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540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3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39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3798" y="2692718"/>
            <a:ext cx="12902803" cy="2103834"/>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ea typeface="Calibri" panose="020F0502020204030204" pitchFamily="34" charset="0"/>
                <a:cs typeface="Calibri" panose="020F0502020204030204" pitchFamily="34" charset="0"/>
              </a:rPr>
              <a:t>Secure Communication Architecture Between Vehicle Gateway and AWS IoT Core</a:t>
            </a:r>
            <a:endParaRPr lang="en-US" sz="4400" dirty="0"/>
          </a:p>
        </p:txBody>
      </p:sp>
      <p:sp>
        <p:nvSpPr>
          <p:cNvPr id="3" name="Text 1"/>
          <p:cNvSpPr/>
          <p:nvPr/>
        </p:nvSpPr>
        <p:spPr>
          <a:xfrm>
            <a:off x="863798" y="5166717"/>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A comprehensive guide to building robust, certificate-based vehicle-to-cloud communication without AWS Greengrass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4123" y="475774"/>
            <a:ext cx="3922871" cy="490299"/>
          </a:xfrm>
          <a:prstGeom prst="rect">
            <a:avLst/>
          </a:prstGeom>
          <a:noFill/>
          <a:ln/>
        </p:spPr>
        <p:txBody>
          <a:bodyPr wrap="none" lIns="0" tIns="0" rIns="0" bIns="0" rtlCol="0" anchor="t"/>
          <a:lstStyle/>
          <a:p>
            <a:pPr marL="0" marR="0" lvl="0" indent="0" algn="l" defTabSz="914400" rtl="0" eaLnBrk="1" fontAlgn="auto" latinLnBrk="0" hangingPunct="1">
              <a:lnSpc>
                <a:spcPts val="3850"/>
              </a:lnSpc>
              <a:spcBef>
                <a:spcPts val="0"/>
              </a:spcBef>
              <a:spcAft>
                <a:spcPts val="0"/>
              </a:spcAft>
              <a:buClrTx/>
              <a:buSzTx/>
              <a:buFontTx/>
              <a:buNone/>
              <a:tabLst/>
              <a:defRPr/>
            </a:pPr>
            <a:r>
              <a:rPr kumimoji="0" lang="en-US" sz="3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sz="3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604122" y="744279"/>
            <a:ext cx="13158357" cy="6352084"/>
          </a:xfrm>
          <a:prstGeom prst="rect">
            <a:avLst/>
          </a:prstGeom>
        </p:spPr>
      </p:pic>
      <p:sp>
        <p:nvSpPr>
          <p:cNvPr id="4" name="Text 1"/>
          <p:cNvSpPr/>
          <p:nvPr/>
        </p:nvSpPr>
        <p:spPr>
          <a:xfrm>
            <a:off x="604123" y="7096363"/>
            <a:ext cx="2353628" cy="294203"/>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604123" y="7459504"/>
            <a:ext cx="2353628" cy="294203"/>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36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3208853"/>
            <a:ext cx="11189494"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Ingestion &amp; Storage Architecture</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4280297"/>
            <a:ext cx="12902803" cy="740331"/>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Designing and implementing a scalable, secure data ingestion and storage layer for edge devices, supporting both structured and unstructured data with efficient batch ingestion patterns.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428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99473"/>
            <a:ext cx="7596426"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Edge Data Characteristics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2817733"/>
            <a:ext cx="3365778" cy="420648"/>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Sources</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3485198"/>
            <a:ext cx="6150293" cy="740331"/>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Our edge environment generates diverse data streams from multiple sources: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3798" y="4447580"/>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Edge device local gateway</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863798" y="4904065"/>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Sensor telemetry (JSON format)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863798" y="5360551"/>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Control messages (JSON format)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863798" y="5817037"/>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Images (JPG format)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863798" y="6273522"/>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CSV datasets including labels and logs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7623929" y="2817733"/>
            <a:ext cx="3365778" cy="420648"/>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Properties</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623929" y="3485198"/>
            <a:ext cx="6150293" cy="370165"/>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Key characteristics that shape our architecture decisions: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623929" y="4077414"/>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High volume output, especially images and logs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623929" y="4533900"/>
            <a:ext cx="6150293" cy="740331"/>
          </a:xfrm>
          <a:prstGeom prst="rect">
            <a:avLst/>
          </a:prstGeom>
          <a:noFill/>
          <a:ln/>
        </p:spPr>
        <p:txBody>
          <a:bodyPr wrap="squar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Mixed formats combining structured and unstructured data</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7623929" y="5360551"/>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Continuously generated at the edge</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7623929" y="5817037"/>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Demands secure and reliable storage solutions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48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5940" y="672465"/>
            <a:ext cx="5002411" cy="625316"/>
          </a:xfrm>
          <a:prstGeom prst="rect">
            <a:avLst/>
          </a:prstGeom>
          <a:noFill/>
          <a:ln/>
        </p:spPr>
        <p:txBody>
          <a:bodyPr wrap="none" lIns="0" tIns="0" rIns="0" bIns="0" rtlCol="0" anchor="t"/>
          <a:lstStyle/>
          <a:p>
            <a:pPr marL="0" marR="0" lvl="0" indent="0" algn="l" defTabSz="914400" rtl="0" eaLnBrk="1" fontAlgn="auto" latinLnBrk="0" hangingPunct="1">
              <a:lnSpc>
                <a:spcPts val="4900"/>
              </a:lnSpc>
              <a:spcBef>
                <a:spcPts val="0"/>
              </a:spcBef>
              <a:spcAft>
                <a:spcPts val="0"/>
              </a:spcAft>
              <a:buClrTx/>
              <a:buSzTx/>
              <a:buFontTx/>
              <a:buNone/>
              <a:tabLst/>
              <a:defRPr/>
            </a:pPr>
            <a:r>
              <a:rPr kumimoji="0" lang="en-US" sz="39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Ingestion Strategy</a:t>
            </a:r>
            <a:endParaRPr kumimoji="0" lang="en-US" sz="3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p:cNvSpPr/>
          <p:nvPr/>
        </p:nvSpPr>
        <p:spPr>
          <a:xfrm>
            <a:off x="855940" y="1737955"/>
            <a:ext cx="6349246" cy="1875234"/>
          </a:xfrm>
          <a:prstGeom prst="roundRect">
            <a:avLst>
              <a:gd name="adj" fmla="val 1761"/>
            </a:avLst>
          </a:prstGeom>
          <a:solidFill>
            <a:srgbClr val="F2EEEE"/>
          </a:solidFill>
          <a:ln/>
        </p:spPr>
      </p:sp>
      <p:sp>
        <p:nvSpPr>
          <p:cNvPr id="4" name="Text 2"/>
          <p:cNvSpPr/>
          <p:nvPr/>
        </p:nvSpPr>
        <p:spPr>
          <a:xfrm>
            <a:off x="1075968" y="1957983"/>
            <a:ext cx="2618423"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Real-Time Ingestion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1075968" y="2402681"/>
            <a:ext cx="5909191" cy="99048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MQTT over TLS to AWS IoT Core enables immediate bidirectional communication for uplink telemetry and downlink control messages.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4"/>
          <p:cNvSpPr/>
          <p:nvPr/>
        </p:nvSpPr>
        <p:spPr>
          <a:xfrm>
            <a:off x="7425214" y="1737955"/>
            <a:ext cx="6349246" cy="1875234"/>
          </a:xfrm>
          <a:prstGeom prst="roundRect">
            <a:avLst>
              <a:gd name="adj" fmla="val 1761"/>
            </a:avLst>
          </a:prstGeom>
          <a:solidFill>
            <a:srgbClr val="F2EEEE"/>
          </a:solidFill>
          <a:ln/>
        </p:spPr>
      </p:sp>
      <p:sp>
        <p:nvSpPr>
          <p:cNvPr id="7" name="Text 5"/>
          <p:cNvSpPr/>
          <p:nvPr/>
        </p:nvSpPr>
        <p:spPr>
          <a:xfrm>
            <a:off x="7645241" y="1957983"/>
            <a:ext cx="2501146"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Batch Ingestion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645241" y="2402681"/>
            <a:ext cx="5909191"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Scheduled aws s3 sync from edge device to Amazon S3 handles large file transfers efficiently and reliably.</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855940" y="3943350"/>
            <a:ext cx="3478054" cy="375166"/>
          </a:xfrm>
          <a:prstGeom prst="rect">
            <a:avLst/>
          </a:prstGeom>
          <a:noFill/>
          <a:ln/>
        </p:spPr>
        <p:txBody>
          <a:bodyPr wrap="non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23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Why Batch Ingestion?</a:t>
            </a:r>
            <a:endParaRPr kumimoji="0" lang="en-US" sz="2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940" y="4648676"/>
            <a:ext cx="550188" cy="550188"/>
          </a:xfrm>
          <a:prstGeom prst="rect">
            <a:avLst/>
          </a:prstGeom>
        </p:spPr>
      </p:pic>
      <p:sp>
        <p:nvSpPr>
          <p:cNvPr id="11" name="Text 8"/>
          <p:cNvSpPr/>
          <p:nvPr/>
        </p:nvSpPr>
        <p:spPr>
          <a:xfrm>
            <a:off x="1681162" y="4779288"/>
            <a:ext cx="3728323"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Efficient Large File Handling</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1681162" y="5223986"/>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Optimized for transferring images, CSV files, and other large objects without overwhelming network resources.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717" y="4648676"/>
            <a:ext cx="550188" cy="550188"/>
          </a:xfrm>
          <a:prstGeom prst="rect">
            <a:avLst/>
          </a:prstGeom>
        </p:spPr>
      </p:pic>
      <p:sp>
        <p:nvSpPr>
          <p:cNvPr id="14" name="Text 10"/>
          <p:cNvSpPr/>
          <p:nvPr/>
        </p:nvSpPr>
        <p:spPr>
          <a:xfrm>
            <a:off x="8277939" y="4779288"/>
            <a:ext cx="3253502"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Reduced Network Usage</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1"/>
          <p:cNvSpPr/>
          <p:nvPr/>
        </p:nvSpPr>
        <p:spPr>
          <a:xfrm>
            <a:off x="8277939" y="5223986"/>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Scheduled synchronization minimizes bandwidth consumption during peak operational periods.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940" y="6324481"/>
            <a:ext cx="550188" cy="550188"/>
          </a:xfrm>
          <a:prstGeom prst="rect">
            <a:avLst/>
          </a:prstGeom>
        </p:spPr>
      </p:pic>
      <p:sp>
        <p:nvSpPr>
          <p:cNvPr id="17" name="Text 12"/>
          <p:cNvSpPr/>
          <p:nvPr/>
        </p:nvSpPr>
        <p:spPr>
          <a:xfrm>
            <a:off x="1681162" y="6455093"/>
            <a:ext cx="2626638"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Improved Reliability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3"/>
          <p:cNvSpPr/>
          <p:nvPr/>
        </p:nvSpPr>
        <p:spPr>
          <a:xfrm>
            <a:off x="1681162" y="6899791"/>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Operates effectively during intermittent connectivity scenarios common in edge deployments.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17" y="6324481"/>
            <a:ext cx="550188" cy="550188"/>
          </a:xfrm>
          <a:prstGeom prst="rect">
            <a:avLst/>
          </a:prstGeom>
        </p:spPr>
      </p:pic>
      <p:sp>
        <p:nvSpPr>
          <p:cNvPr id="20" name="Text 14"/>
          <p:cNvSpPr/>
          <p:nvPr/>
        </p:nvSpPr>
        <p:spPr>
          <a:xfrm>
            <a:off x="8277939" y="6455093"/>
            <a:ext cx="2501146"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Data Durability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5"/>
          <p:cNvSpPr/>
          <p:nvPr/>
        </p:nvSpPr>
        <p:spPr>
          <a:xfrm>
            <a:off x="8277939" y="6899791"/>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Ensures local persistence before cloud upload, preventing data loss during transmission failures.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23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94266"/>
            <a:ext cx="4290298" cy="455771"/>
          </a:xfrm>
          <a:prstGeom prst="rect">
            <a:avLst/>
          </a:prstGeom>
          <a:noFill/>
          <a:ln/>
        </p:spPr>
        <p:txBody>
          <a:bodyPr wrap="none" lIns="0" tIns="0" rIns="0" bIns="0" rtlCol="0" anchor="t"/>
          <a:lstStyle/>
          <a:p>
            <a:pPr marL="0" marR="0" lvl="0" indent="0" algn="l" defTabSz="914400" rtl="0" eaLnBrk="1" fontAlgn="auto" latinLnBrk="0" hangingPunct="1">
              <a:lnSpc>
                <a:spcPts val="3550"/>
              </a:lnSpc>
              <a:spcBef>
                <a:spcPts val="0"/>
              </a:spcBef>
              <a:spcAft>
                <a:spcPts val="0"/>
              </a:spcAft>
              <a:buClrTx/>
              <a:buSzTx/>
              <a:buFontTx/>
              <a:buNone/>
              <a:tabLst/>
              <a:defRPr/>
            </a:pPr>
            <a:r>
              <a:rPr kumimoji="0" lang="en-US" sz="28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Raw Data Lake Design</a:t>
            </a:r>
            <a:endParaRPr kumimoji="0" lang="en-US" sz="2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1570911"/>
            <a:ext cx="12902803" cy="481489"/>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The Raw Zone serves as our </a:t>
            </a:r>
            <a:r>
              <a:rPr kumimoji="0" lang="en-US" sz="12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single source of truth</a:t>
            </a:r>
            <a:r>
              <a:rPr kumimoji="0" lang="en-US" sz="12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storing original, unmodified data exactly as generated by edge devices. This preservation approach ensures data integrity and enables downstream reprocessing.</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98" y="2252782"/>
            <a:ext cx="160377" cy="160377"/>
          </a:xfrm>
          <a:prstGeom prst="rect">
            <a:avLst/>
          </a:prstGeom>
        </p:spPr>
      </p:pic>
      <p:sp>
        <p:nvSpPr>
          <p:cNvPr id="5" name="Shape 2"/>
          <p:cNvSpPr/>
          <p:nvPr/>
        </p:nvSpPr>
        <p:spPr>
          <a:xfrm>
            <a:off x="863798" y="2482453"/>
            <a:ext cx="6371153" cy="22860"/>
          </a:xfrm>
          <a:prstGeom prst="rect">
            <a:avLst/>
          </a:prstGeom>
          <a:solidFill>
            <a:srgbClr val="2D2E34"/>
          </a:solidFill>
          <a:ln/>
        </p:spPr>
      </p:sp>
      <p:sp>
        <p:nvSpPr>
          <p:cNvPr id="6" name="Text 3"/>
          <p:cNvSpPr/>
          <p:nvPr/>
        </p:nvSpPr>
        <p:spPr>
          <a:xfrm>
            <a:off x="863798" y="2608302"/>
            <a:ext cx="1823085"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Images (.jpg)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863798" y="2932271"/>
            <a:ext cx="637115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High-resolution captures from edge cameras and sensors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5329" y="2252782"/>
            <a:ext cx="160377" cy="160377"/>
          </a:xfrm>
          <a:prstGeom prst="rect">
            <a:avLst/>
          </a:prstGeom>
        </p:spPr>
      </p:pic>
      <p:sp>
        <p:nvSpPr>
          <p:cNvPr id="9" name="Shape 5"/>
          <p:cNvSpPr/>
          <p:nvPr/>
        </p:nvSpPr>
        <p:spPr>
          <a:xfrm>
            <a:off x="7395329" y="2482453"/>
            <a:ext cx="6371273" cy="22860"/>
          </a:xfrm>
          <a:prstGeom prst="rect">
            <a:avLst/>
          </a:prstGeom>
          <a:solidFill>
            <a:srgbClr val="2D2E34"/>
          </a:solidFill>
          <a:ln/>
        </p:spPr>
      </p:sp>
      <p:sp>
        <p:nvSpPr>
          <p:cNvPr id="10" name="Text 6"/>
          <p:cNvSpPr/>
          <p:nvPr/>
        </p:nvSpPr>
        <p:spPr>
          <a:xfrm>
            <a:off x="7395329" y="2608302"/>
            <a:ext cx="1823085"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CSV Files (.csv)</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7"/>
          <p:cNvSpPr/>
          <p:nvPr/>
        </p:nvSpPr>
        <p:spPr>
          <a:xfrm>
            <a:off x="7395329" y="2932271"/>
            <a:ext cx="637127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Structured datasets including labels, logs, and tabular data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98" y="3473648"/>
            <a:ext cx="160377" cy="160377"/>
          </a:xfrm>
          <a:prstGeom prst="rect">
            <a:avLst/>
          </a:prstGeom>
        </p:spPr>
      </p:pic>
      <p:sp>
        <p:nvSpPr>
          <p:cNvPr id="13" name="Shape 8"/>
          <p:cNvSpPr/>
          <p:nvPr/>
        </p:nvSpPr>
        <p:spPr>
          <a:xfrm>
            <a:off x="863798" y="3703320"/>
            <a:ext cx="6371153" cy="22860"/>
          </a:xfrm>
          <a:prstGeom prst="rect">
            <a:avLst/>
          </a:prstGeom>
          <a:solidFill>
            <a:srgbClr val="2D2E34"/>
          </a:solidFill>
          <a:ln/>
        </p:spPr>
      </p:sp>
      <p:sp>
        <p:nvSpPr>
          <p:cNvPr id="14" name="Text 9"/>
          <p:cNvSpPr/>
          <p:nvPr/>
        </p:nvSpPr>
        <p:spPr>
          <a:xfrm>
            <a:off x="863798" y="3829169"/>
            <a:ext cx="2265640"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Uplink Telemetry (.json)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0"/>
          <p:cNvSpPr/>
          <p:nvPr/>
        </p:nvSpPr>
        <p:spPr>
          <a:xfrm>
            <a:off x="863798" y="4153138"/>
            <a:ext cx="637115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Device-to-cloud sensor readings and status updates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95329" y="3473648"/>
            <a:ext cx="160377" cy="160377"/>
          </a:xfrm>
          <a:prstGeom prst="rect">
            <a:avLst/>
          </a:prstGeom>
        </p:spPr>
      </p:pic>
      <p:sp>
        <p:nvSpPr>
          <p:cNvPr id="17" name="Shape 11"/>
          <p:cNvSpPr/>
          <p:nvPr/>
        </p:nvSpPr>
        <p:spPr>
          <a:xfrm>
            <a:off x="7395329" y="3703320"/>
            <a:ext cx="6371273" cy="22860"/>
          </a:xfrm>
          <a:prstGeom prst="rect">
            <a:avLst/>
          </a:prstGeom>
          <a:solidFill>
            <a:srgbClr val="2D2E34"/>
          </a:solidFill>
          <a:ln/>
        </p:spPr>
      </p:sp>
      <p:sp>
        <p:nvSpPr>
          <p:cNvPr id="18" name="Text 12"/>
          <p:cNvSpPr/>
          <p:nvPr/>
        </p:nvSpPr>
        <p:spPr>
          <a:xfrm>
            <a:off x="7395329" y="3829169"/>
            <a:ext cx="2691051"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Downlink Commands (.json)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3"/>
          <p:cNvSpPr/>
          <p:nvPr/>
        </p:nvSpPr>
        <p:spPr>
          <a:xfrm>
            <a:off x="7395329" y="4153138"/>
            <a:ext cx="637127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Cloud-to-device control messages and configuration updates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4"/>
          <p:cNvSpPr/>
          <p:nvPr/>
        </p:nvSpPr>
        <p:spPr>
          <a:xfrm>
            <a:off x="863798" y="4754761"/>
            <a:ext cx="2187773" cy="27348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Storage Structure</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Shape 15"/>
          <p:cNvSpPr/>
          <p:nvPr/>
        </p:nvSpPr>
        <p:spPr>
          <a:xfrm>
            <a:off x="863798" y="5268873"/>
            <a:ext cx="12902803" cy="2166461"/>
          </a:xfrm>
          <a:prstGeom prst="roundRect">
            <a:avLst>
              <a:gd name="adj" fmla="val 1111"/>
            </a:avLst>
          </a:prstGeom>
          <a:solidFill>
            <a:srgbClr val="F2F2F2"/>
          </a:solidFill>
          <a:ln/>
        </p:spPr>
      </p:sp>
      <p:sp>
        <p:nvSpPr>
          <p:cNvPr id="22" name="Shape 16"/>
          <p:cNvSpPr/>
          <p:nvPr/>
        </p:nvSpPr>
        <p:spPr>
          <a:xfrm>
            <a:off x="855821" y="5268873"/>
            <a:ext cx="12918758" cy="2166461"/>
          </a:xfrm>
          <a:prstGeom prst="roundRect">
            <a:avLst>
              <a:gd name="adj" fmla="val 1111"/>
            </a:avLst>
          </a:prstGeom>
          <a:solidFill>
            <a:srgbClr val="F2F2F2"/>
          </a:solidFill>
          <a:ln/>
        </p:spPr>
      </p:sp>
      <p:sp>
        <p:nvSpPr>
          <p:cNvPr id="23" name="Text 17"/>
          <p:cNvSpPr/>
          <p:nvPr/>
        </p:nvSpPr>
        <p:spPr>
          <a:xfrm>
            <a:off x="1016198" y="5389126"/>
            <a:ext cx="12598003" cy="1925955"/>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s3://my-driving-data-lake/</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raw/</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source=edge/</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device=my_local_gateway_01/</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images/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csv/</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uplink/</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downlink/</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00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2114193"/>
            <a:ext cx="7231737"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Batch Ingestion Pipeline</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2914174"/>
            <a:ext cx="3365778" cy="420648"/>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Pipeline Execution</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3704987"/>
            <a:ext cx="12902803" cy="370165"/>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Our edge-based ingestion pipeline operates autonomously to ensure reliable data transfer:</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3798" y="4352806"/>
            <a:ext cx="1290280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Runs directly on the edge device</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863798" y="4809292"/>
            <a:ext cx="1290280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Scheduled using OS-level task scheduler (cron/Task Scheduler)</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863798" y="5265777"/>
            <a:ext cx="12902803" cy="39302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Leverages AWS CLI </a:t>
            </a:r>
            <a:r>
              <a:rPr kumimoji="0" lang="en-US" sz="190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aws s3 sync</a:t>
            </a: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command</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863798" y="5745123"/>
            <a:ext cx="1290280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Intelligently detects and uploads only new or modified files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21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915233"/>
            <a:ext cx="8138874" cy="631031"/>
          </a:xfrm>
          <a:prstGeom prst="rect">
            <a:avLst/>
          </a:prstGeom>
          <a:noFill/>
          <a:ln/>
        </p:spPr>
        <p:txBody>
          <a:bodyPr wrap="none" lIns="0" tIns="0" rIns="0" bIns="0" rtlCol="0" anchor="t"/>
          <a:lstStyle/>
          <a:p>
            <a:pPr marL="0" marR="0" lvl="0" indent="0" algn="l" defTabSz="914400" rtl="0" eaLnBrk="1" fontAlgn="auto" latinLnBrk="0" hangingPunct="1">
              <a:lnSpc>
                <a:spcPts val="4950"/>
              </a:lnSpc>
              <a:spcBef>
                <a:spcPts val="0"/>
              </a:spcBef>
              <a:spcAft>
                <a:spcPts val="0"/>
              </a:spcAft>
              <a:buClrTx/>
              <a:buSzTx/>
              <a:buFontTx/>
              <a:buNone/>
              <a:tabLst/>
              <a:defRPr/>
            </a:pPr>
            <a:r>
              <a:rPr kumimoji="0" lang="en-US" sz="39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Storage Scalability &amp; Durability</a:t>
            </a:r>
            <a:endParaRPr kumimoji="0" lang="en-US" sz="3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1635085"/>
            <a:ext cx="3176230" cy="378619"/>
          </a:xfrm>
          <a:prstGeom prst="rect">
            <a:avLst/>
          </a:prstGeom>
          <a:noFill/>
          <a:ln/>
        </p:spPr>
        <p:txBody>
          <a:bodyPr wrap="non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23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Amazon S3 Benefits</a:t>
            </a:r>
            <a:endParaRPr kumimoji="0" lang="en-US" sz="2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863798" y="2346841"/>
            <a:ext cx="6340316" cy="1620322"/>
          </a:xfrm>
          <a:prstGeom prst="roundRect">
            <a:avLst>
              <a:gd name="adj" fmla="val 9029"/>
            </a:avLst>
          </a:prstGeom>
          <a:solidFill>
            <a:srgbClr val="FFFFFF"/>
          </a:solidFill>
          <a:ln w="30480">
            <a:solidFill>
              <a:srgbClr val="FD505F"/>
            </a:solidFill>
            <a:prstDash val="solid"/>
          </a:ln>
        </p:spPr>
      </p:sp>
      <p:sp>
        <p:nvSpPr>
          <p:cNvPr id="5" name="Shape 3"/>
          <p:cNvSpPr/>
          <p:nvPr/>
        </p:nvSpPr>
        <p:spPr>
          <a:xfrm>
            <a:off x="833318" y="2346841"/>
            <a:ext cx="121920" cy="1620322"/>
          </a:xfrm>
          <a:prstGeom prst="roundRect">
            <a:avLst>
              <a:gd name="adj" fmla="val 27331"/>
            </a:avLst>
          </a:prstGeom>
          <a:solidFill>
            <a:srgbClr val="FD505F"/>
          </a:solidFill>
          <a:ln/>
        </p:spPr>
      </p:sp>
      <p:sp>
        <p:nvSpPr>
          <p:cNvPr id="6" name="Text 4"/>
          <p:cNvSpPr/>
          <p:nvPr/>
        </p:nvSpPr>
        <p:spPr>
          <a:xfrm>
            <a:off x="1207770" y="2599373"/>
            <a:ext cx="252436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Unlimited Capacity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1207770" y="3048119"/>
            <a:ext cx="5743813"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Virtually unlimited storage capacity scales seamlessly with data growth, eliminating capacity planning concerns.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7426166" y="2346841"/>
            <a:ext cx="6340435" cy="1620322"/>
          </a:xfrm>
          <a:prstGeom prst="roundRect">
            <a:avLst>
              <a:gd name="adj" fmla="val 9029"/>
            </a:avLst>
          </a:prstGeom>
          <a:solidFill>
            <a:srgbClr val="FFFFFF"/>
          </a:solidFill>
          <a:ln w="30480">
            <a:solidFill>
              <a:srgbClr val="FD505F"/>
            </a:solidFill>
            <a:prstDash val="solid"/>
          </a:ln>
        </p:spPr>
      </p:sp>
      <p:sp>
        <p:nvSpPr>
          <p:cNvPr id="9" name="Shape 7"/>
          <p:cNvSpPr/>
          <p:nvPr/>
        </p:nvSpPr>
        <p:spPr>
          <a:xfrm>
            <a:off x="7395686" y="2346841"/>
            <a:ext cx="121920" cy="1620322"/>
          </a:xfrm>
          <a:prstGeom prst="roundRect">
            <a:avLst>
              <a:gd name="adj" fmla="val 27331"/>
            </a:avLst>
          </a:prstGeom>
          <a:solidFill>
            <a:srgbClr val="FD505F"/>
          </a:solidFill>
          <a:ln/>
        </p:spPr>
      </p:sp>
      <p:sp>
        <p:nvSpPr>
          <p:cNvPr id="10" name="Text 8"/>
          <p:cNvSpPr/>
          <p:nvPr/>
        </p:nvSpPr>
        <p:spPr>
          <a:xfrm>
            <a:off x="7770138" y="2599373"/>
            <a:ext cx="252436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Extreme Durability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770138" y="3048119"/>
            <a:ext cx="5743932"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High durability (99.999999999%) ensures data is protected against hardware failures and corruption.</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10"/>
          <p:cNvSpPr/>
          <p:nvPr/>
        </p:nvSpPr>
        <p:spPr>
          <a:xfrm>
            <a:off x="863798" y="4189214"/>
            <a:ext cx="6340316" cy="1620322"/>
          </a:xfrm>
          <a:prstGeom prst="roundRect">
            <a:avLst>
              <a:gd name="adj" fmla="val 9029"/>
            </a:avLst>
          </a:prstGeom>
          <a:solidFill>
            <a:srgbClr val="FFFFFF"/>
          </a:solidFill>
          <a:ln w="30480">
            <a:solidFill>
              <a:srgbClr val="FD505F"/>
            </a:solidFill>
            <a:prstDash val="solid"/>
          </a:ln>
        </p:spPr>
      </p:sp>
      <p:sp>
        <p:nvSpPr>
          <p:cNvPr id="13" name="Shape 11"/>
          <p:cNvSpPr/>
          <p:nvPr/>
        </p:nvSpPr>
        <p:spPr>
          <a:xfrm>
            <a:off x="833318" y="4189214"/>
            <a:ext cx="121920" cy="1620322"/>
          </a:xfrm>
          <a:prstGeom prst="roundRect">
            <a:avLst>
              <a:gd name="adj" fmla="val 27331"/>
            </a:avLst>
          </a:prstGeom>
          <a:solidFill>
            <a:srgbClr val="FD505F"/>
          </a:solidFill>
          <a:ln/>
        </p:spPr>
      </p:sp>
      <p:sp>
        <p:nvSpPr>
          <p:cNvPr id="14" name="Text 12"/>
          <p:cNvSpPr/>
          <p:nvPr/>
        </p:nvSpPr>
        <p:spPr>
          <a:xfrm>
            <a:off x="1207770" y="4441746"/>
            <a:ext cx="317468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Optimized Performance</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1207770" y="4890492"/>
            <a:ext cx="5743813"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Architected specifically for large object ingestion with high throughput and low latency.</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4"/>
          <p:cNvSpPr/>
          <p:nvPr/>
        </p:nvSpPr>
        <p:spPr>
          <a:xfrm>
            <a:off x="7426166" y="4189214"/>
            <a:ext cx="6340435" cy="1620322"/>
          </a:xfrm>
          <a:prstGeom prst="roundRect">
            <a:avLst>
              <a:gd name="adj" fmla="val 9029"/>
            </a:avLst>
          </a:prstGeom>
          <a:solidFill>
            <a:srgbClr val="FFFFFF"/>
          </a:solidFill>
          <a:ln w="30480">
            <a:solidFill>
              <a:srgbClr val="FD505F"/>
            </a:solidFill>
            <a:prstDash val="solid"/>
          </a:ln>
        </p:spPr>
      </p:sp>
      <p:sp>
        <p:nvSpPr>
          <p:cNvPr id="17" name="Shape 15"/>
          <p:cNvSpPr/>
          <p:nvPr/>
        </p:nvSpPr>
        <p:spPr>
          <a:xfrm>
            <a:off x="7395686" y="4189214"/>
            <a:ext cx="121920" cy="1620322"/>
          </a:xfrm>
          <a:prstGeom prst="roundRect">
            <a:avLst>
              <a:gd name="adj" fmla="val 27331"/>
            </a:avLst>
          </a:prstGeom>
          <a:solidFill>
            <a:srgbClr val="FD505F"/>
          </a:solidFill>
          <a:ln/>
        </p:spPr>
      </p:sp>
      <p:sp>
        <p:nvSpPr>
          <p:cNvPr id="18" name="Text 16"/>
          <p:cNvSpPr/>
          <p:nvPr/>
        </p:nvSpPr>
        <p:spPr>
          <a:xfrm>
            <a:off x="7770138" y="4441746"/>
            <a:ext cx="252436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Format Flexibility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p:cNvSpPr/>
          <p:nvPr/>
        </p:nvSpPr>
        <p:spPr>
          <a:xfrm>
            <a:off x="7770138" y="4890492"/>
            <a:ext cx="5743932"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Natively supports both structured and unstructured data without transformation requirements.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Shape 18"/>
          <p:cNvSpPr/>
          <p:nvPr/>
        </p:nvSpPr>
        <p:spPr>
          <a:xfrm>
            <a:off x="863798" y="6059448"/>
            <a:ext cx="12902803" cy="1254919"/>
          </a:xfrm>
          <a:prstGeom prst="roundRect">
            <a:avLst>
              <a:gd name="adj" fmla="val 2655"/>
            </a:avLst>
          </a:prstGeom>
          <a:solidFill>
            <a:srgbClr val="D6D7DC"/>
          </a:solidFill>
          <a:ln/>
        </p:spPr>
      </p:sp>
      <p:pic>
        <p:nvPicPr>
          <p:cNvPr id="21" name="Image 0" descr="preencoded.png"/>
          <p:cNvPicPr>
            <a:picLocks noChangeAspect="1"/>
          </p:cNvPicPr>
          <p:nvPr/>
        </p:nvPicPr>
        <p:blipFill>
          <a:blip r:embed="rId3"/>
          <a:stretch>
            <a:fillRect/>
          </a:stretch>
        </p:blipFill>
        <p:spPr>
          <a:xfrm>
            <a:off x="1085850" y="6371273"/>
            <a:ext cx="277654" cy="222052"/>
          </a:xfrm>
          <a:prstGeom prst="rect">
            <a:avLst/>
          </a:prstGeom>
        </p:spPr>
      </p:pic>
      <p:sp>
        <p:nvSpPr>
          <p:cNvPr id="22" name="Text 19"/>
          <p:cNvSpPr/>
          <p:nvPr/>
        </p:nvSpPr>
        <p:spPr>
          <a:xfrm>
            <a:off x="1585555" y="6336983"/>
            <a:ext cx="11958995"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Design Outcome:</a:t>
            </a:r>
            <a:r>
              <a:rPr kumimoji="0" lang="en-US" sz="17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Our implementation delivers elastic storage that scales with data volume, maintains consistent performance during high-volume ingestion, and makes data immediately available for downstream processing and analytics.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70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45093"/>
            <a:ext cx="7486412"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Security &amp; Access Control</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863798" y="1940004"/>
            <a:ext cx="4300895" cy="987266"/>
          </a:xfrm>
          <a:prstGeom prst="rect">
            <a:avLst/>
          </a:prstGeom>
        </p:spPr>
      </p:pic>
      <p:sp>
        <p:nvSpPr>
          <p:cNvPr id="4" name="Text 1"/>
          <p:cNvSpPr/>
          <p:nvPr/>
        </p:nvSpPr>
        <p:spPr>
          <a:xfrm>
            <a:off x="1110615" y="3174087"/>
            <a:ext cx="2804874"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Encryption at Rest</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1110615" y="3672721"/>
            <a:ext cx="3807262"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Server-side encryption using </a:t>
            </a:r>
            <a:r>
              <a:rPr kumimoji="0" lang="en-US" sz="19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SSE-KMS</a:t>
            </a: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with customer-managed keys for granular control</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1" descr="preencoded.png"/>
          <p:cNvPicPr>
            <a:picLocks noChangeAspect="1"/>
          </p:cNvPicPr>
          <p:nvPr/>
        </p:nvPicPr>
        <p:blipFill>
          <a:blip r:embed="rId4"/>
          <a:stretch>
            <a:fillRect/>
          </a:stretch>
        </p:blipFill>
        <p:spPr>
          <a:xfrm>
            <a:off x="5164693" y="1940004"/>
            <a:ext cx="4300895" cy="987266"/>
          </a:xfrm>
          <a:prstGeom prst="rect">
            <a:avLst/>
          </a:prstGeom>
        </p:spPr>
      </p:pic>
      <p:sp>
        <p:nvSpPr>
          <p:cNvPr id="7" name="Text 3"/>
          <p:cNvSpPr/>
          <p:nvPr/>
        </p:nvSpPr>
        <p:spPr>
          <a:xfrm>
            <a:off x="5411510" y="3174087"/>
            <a:ext cx="2804874"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TLS Encryption</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5411510" y="3672721"/>
            <a:ext cx="3807262"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All MQTT communication secured using mutual TLS certificates for encryption in transit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Image 2" descr="preencoded.png"/>
          <p:cNvPicPr>
            <a:picLocks noChangeAspect="1"/>
          </p:cNvPicPr>
          <p:nvPr/>
        </p:nvPicPr>
        <p:blipFill>
          <a:blip r:embed="rId5"/>
          <a:stretch>
            <a:fillRect/>
          </a:stretch>
        </p:blipFill>
        <p:spPr>
          <a:xfrm>
            <a:off x="9465588" y="1940004"/>
            <a:ext cx="4301014" cy="987266"/>
          </a:xfrm>
          <a:prstGeom prst="rect">
            <a:avLst/>
          </a:prstGeom>
        </p:spPr>
      </p:pic>
      <p:sp>
        <p:nvSpPr>
          <p:cNvPr id="10" name="Text 5"/>
          <p:cNvSpPr/>
          <p:nvPr/>
        </p:nvSpPr>
        <p:spPr>
          <a:xfrm>
            <a:off x="9712404" y="3174087"/>
            <a:ext cx="3278386"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Least-Privilege Access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6"/>
          <p:cNvSpPr/>
          <p:nvPr/>
        </p:nvSpPr>
        <p:spPr>
          <a:xfrm>
            <a:off x="9712404" y="3672721"/>
            <a:ext cx="3807381"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IAM policies enforce minimal necessary permissions for each service and user role</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7"/>
          <p:cNvSpPr/>
          <p:nvPr/>
        </p:nvSpPr>
        <p:spPr>
          <a:xfrm>
            <a:off x="863798" y="5554504"/>
            <a:ext cx="3298865"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Device Authentication</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863798" y="6151959"/>
            <a:ext cx="3854410"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Device identity rigorously enforced via AWS IoT Core certificate-based authentication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9"/>
          <p:cNvSpPr/>
          <p:nvPr/>
        </p:nvSpPr>
        <p:spPr>
          <a:xfrm>
            <a:off x="5328047" y="5554504"/>
            <a:ext cx="2925128"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Isolated Credentials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0"/>
          <p:cNvSpPr/>
          <p:nvPr/>
        </p:nvSpPr>
        <p:spPr>
          <a:xfrm>
            <a:off x="5328047" y="6151959"/>
            <a:ext cx="3854410" cy="740331"/>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Separate IAM credentials dedicated exclusively for edge device ingestion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1"/>
          <p:cNvSpPr/>
          <p:nvPr/>
        </p:nvSpPr>
        <p:spPr>
          <a:xfrm>
            <a:off x="9792295" y="5529739"/>
            <a:ext cx="3989427" cy="370165"/>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35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63667"/>
            <a:ext cx="7508200" cy="525899"/>
          </a:xfrm>
          <a:prstGeom prst="rect">
            <a:avLst/>
          </a:prstGeom>
          <a:noFill/>
          <a:ln/>
        </p:spPr>
        <p:txBody>
          <a:bodyPr wrap="none" lIns="0" tIns="0" rIns="0" bIns="0" rtlCol="0" anchor="t"/>
          <a:lstStyle/>
          <a:p>
            <a:pPr marL="0" marR="0" lvl="0" indent="0" algn="l" defTabSz="914400" rtl="0" eaLnBrk="1" fontAlgn="auto" latinLnBrk="0" hangingPunct="1">
              <a:lnSpc>
                <a:spcPts val="41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Device &amp; Communication Security</a:t>
            </a:r>
            <a:endParaRPr kumimoji="0" lang="en-US" sz="3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1659731"/>
            <a:ext cx="12902803"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Our real-time communication security relies on robust protocols and continuous monitoring. MQTT over TLS ensures encrypted communication between edge devices and AWS IoT Core, while X.509 certificates uniquely identify and authenticate each device.</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2492693"/>
            <a:ext cx="689955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Proactive Monitoring with AWS IoT Device Defender</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3798" y="3085862"/>
            <a:ext cx="12902803" cy="277654"/>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AWS IoT Device Defender (Detect) provides early warning of anomalous device behavior by monitoring:</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4"/>
          <p:cNvSpPr/>
          <p:nvPr/>
        </p:nvSpPr>
        <p:spPr>
          <a:xfrm>
            <a:off x="863798" y="3571756"/>
            <a:ext cx="6358890" cy="555308"/>
          </a:xfrm>
          <a:prstGeom prst="roundRect">
            <a:avLst>
              <a:gd name="adj" fmla="val 480056"/>
            </a:avLst>
          </a:prstGeom>
          <a:solidFill>
            <a:srgbClr val="F2EEEE"/>
          </a:solidFill>
          <a:ln/>
        </p:spPr>
      </p:sp>
      <p:sp>
        <p:nvSpPr>
          <p:cNvPr id="7" name="Text 5"/>
          <p:cNvSpPr/>
          <p:nvPr/>
        </p:nvSpPr>
        <p:spPr>
          <a:xfrm>
            <a:off x="3904417" y="367581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1048822" y="4312087"/>
            <a:ext cx="2758083"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Unexpected Disconnects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1048822" y="468594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Detects abrupt loss of connection from edge devices, signaling potential issues.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p:cNvSpPr/>
          <p:nvPr/>
        </p:nvSpPr>
        <p:spPr>
          <a:xfrm>
            <a:off x="7407712" y="3571756"/>
            <a:ext cx="6358890" cy="555308"/>
          </a:xfrm>
          <a:prstGeom prst="roundRect">
            <a:avLst>
              <a:gd name="adj" fmla="val 480056"/>
            </a:avLst>
          </a:prstGeom>
          <a:solidFill>
            <a:srgbClr val="F2EEEE"/>
          </a:solidFill>
          <a:ln/>
        </p:spPr>
      </p:sp>
      <p:sp>
        <p:nvSpPr>
          <p:cNvPr id="11" name="Text 9"/>
          <p:cNvSpPr/>
          <p:nvPr/>
        </p:nvSpPr>
        <p:spPr>
          <a:xfrm>
            <a:off x="10448330" y="367581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592735" y="4312087"/>
            <a:ext cx="2795111"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Abnormal Message Rates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592735" y="468594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Identifies unusual patterns in data transmission, such as unexpected spikes or drops.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12"/>
          <p:cNvSpPr/>
          <p:nvPr/>
        </p:nvSpPr>
        <p:spPr>
          <a:xfrm>
            <a:off x="863798" y="5611297"/>
            <a:ext cx="6358890" cy="555308"/>
          </a:xfrm>
          <a:prstGeom prst="roundRect">
            <a:avLst>
              <a:gd name="adj" fmla="val 480056"/>
            </a:avLst>
          </a:prstGeom>
          <a:solidFill>
            <a:srgbClr val="F2EEEE"/>
          </a:solidFill>
          <a:ln/>
        </p:spPr>
      </p:sp>
      <p:sp>
        <p:nvSpPr>
          <p:cNvPr id="15" name="Text 13"/>
          <p:cNvSpPr/>
          <p:nvPr/>
        </p:nvSpPr>
        <p:spPr>
          <a:xfrm>
            <a:off x="3904417" y="571535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p:cNvSpPr/>
          <p:nvPr/>
        </p:nvSpPr>
        <p:spPr>
          <a:xfrm>
            <a:off x="1048822" y="6351627"/>
            <a:ext cx="2973824"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Unauthorized Topic Access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p:cNvSpPr/>
          <p:nvPr/>
        </p:nvSpPr>
        <p:spPr>
          <a:xfrm>
            <a:off x="1048822" y="672548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Flags attempts by devices to access data topics they are not authorized to interact with.</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Shape 16"/>
          <p:cNvSpPr/>
          <p:nvPr/>
        </p:nvSpPr>
        <p:spPr>
          <a:xfrm>
            <a:off x="7407712" y="5611297"/>
            <a:ext cx="6358890" cy="555308"/>
          </a:xfrm>
          <a:prstGeom prst="roundRect">
            <a:avLst>
              <a:gd name="adj" fmla="val 480056"/>
            </a:avLst>
          </a:prstGeom>
          <a:solidFill>
            <a:srgbClr val="F2EEEE"/>
          </a:solidFill>
          <a:ln/>
        </p:spPr>
      </p:sp>
      <p:sp>
        <p:nvSpPr>
          <p:cNvPr id="19" name="Text 17"/>
          <p:cNvSpPr/>
          <p:nvPr/>
        </p:nvSpPr>
        <p:spPr>
          <a:xfrm>
            <a:off x="10448330" y="571535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p:cNvSpPr/>
          <p:nvPr/>
        </p:nvSpPr>
        <p:spPr>
          <a:xfrm>
            <a:off x="7592735" y="6351627"/>
            <a:ext cx="2590086"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Authentication Failures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p:cNvSpPr/>
          <p:nvPr/>
        </p:nvSpPr>
        <p:spPr>
          <a:xfrm>
            <a:off x="7592735" y="672548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Identifies repeated failed authentication attempts, indicating potential security breaches.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11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51403"/>
            <a:ext cx="8479631" cy="666155"/>
          </a:xfrm>
          <a:prstGeom prst="rect">
            <a:avLst/>
          </a:prstGeom>
          <a:noFill/>
          <a:ln/>
        </p:spPr>
        <p:txBody>
          <a:bodyPr wrap="none" lIns="0" tIns="0" rIns="0" bIns="0" rtlCol="0" anchor="t"/>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en-US" sz="41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Audit, Compliance &amp; Metadata</a:t>
            </a:r>
            <a:endParaRPr kumimoji="0" lang="en-US" sz="4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2003703"/>
            <a:ext cx="3650218" cy="399693"/>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CloudTrail Integration</a:t>
            </a:r>
            <a:endPar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2637830"/>
            <a:ext cx="6165413"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Comprehensive audit logging provides full visibility into data ingestion activities: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hape 3"/>
          <p:cNvSpPr/>
          <p:nvPr/>
        </p:nvSpPr>
        <p:spPr>
          <a:xfrm>
            <a:off x="863798" y="3729276"/>
            <a:ext cx="117157" cy="117158"/>
          </a:xfrm>
          <a:prstGeom prst="roundRect">
            <a:avLst>
              <a:gd name="adj" fmla="val 390246"/>
            </a:avLst>
          </a:prstGeom>
          <a:solidFill>
            <a:srgbClr val="2D2E34"/>
          </a:solidFill>
          <a:ln/>
        </p:spPr>
      </p:sp>
      <p:sp>
        <p:nvSpPr>
          <p:cNvPr id="6" name="Text 4"/>
          <p:cNvSpPr/>
          <p:nvPr/>
        </p:nvSpPr>
        <p:spPr>
          <a:xfrm>
            <a:off x="1215390" y="3604736"/>
            <a:ext cx="2664619"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Complete Logging</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1215390" y="4172188"/>
            <a:ext cx="5813822"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All S3 API actions automatically logged including uploads, deletions, and access attempts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863798" y="5468779"/>
            <a:ext cx="117157" cy="117158"/>
          </a:xfrm>
          <a:prstGeom prst="roundRect">
            <a:avLst>
              <a:gd name="adj" fmla="val 390246"/>
            </a:avLst>
          </a:prstGeom>
          <a:solidFill>
            <a:srgbClr val="2D2E34"/>
          </a:solidFill>
          <a:ln/>
        </p:spPr>
      </p:sp>
      <p:sp>
        <p:nvSpPr>
          <p:cNvPr id="9" name="Text 7"/>
          <p:cNvSpPr/>
          <p:nvPr/>
        </p:nvSpPr>
        <p:spPr>
          <a:xfrm>
            <a:off x="1215390" y="5344239"/>
            <a:ext cx="2664619"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Dedicated Storage</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1215390" y="5911691"/>
            <a:ext cx="5813822"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Logs stored in a separate, restricted audit bucket with long-term retention policies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608808" y="2003703"/>
            <a:ext cx="3197543" cy="399693"/>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Organization</a:t>
            </a:r>
            <a:endPar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608808" y="2637830"/>
            <a:ext cx="6165413"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Data is systematically categorized using directory-based and system metadata: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608808" y="3551992"/>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Source Classification:</a:t>
            </a: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Identifies origin (edge vs. cloud-generated)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7608808" y="4337209"/>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Device Identification:</a:t>
            </a: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Unique device ID for multi-device deployments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7608808" y="5122426"/>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Type Categorization:</a:t>
            </a: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Segregates images, CSV files, and telemetry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p:cNvSpPr/>
          <p:nvPr/>
        </p:nvSpPr>
        <p:spPr>
          <a:xfrm>
            <a:off x="7608808" y="5907643"/>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Object Timestamps:</a:t>
            </a: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Creation and modification times for temporal analysis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p:cNvSpPr/>
          <p:nvPr/>
        </p:nvSpPr>
        <p:spPr>
          <a:xfrm>
            <a:off x="7608808" y="6692860"/>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Version History:</a:t>
            </a:r>
            <a:r>
              <a:rPr kumimoji="0" lang="en-US" sz="1800" b="0"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 S3 versioning maintains complete object lifecycle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89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883444"/>
            <a:ext cx="129028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Calibri" panose="020F0502020204030204" pitchFamily="34" charset="0"/>
                <a:ea typeface="Calibri" panose="020F0502020204030204" pitchFamily="34" charset="0"/>
                <a:cs typeface="Calibri" panose="020F0502020204030204" pitchFamily="34" charset="0"/>
              </a:rPr>
              <a:t>Overview of Secure Vehicle-to-Cloud Communication</a:t>
            </a:r>
            <a:endParaRPr lang="en-US" sz="4400" dirty="0"/>
          </a:p>
        </p:txBody>
      </p:sp>
      <p:sp>
        <p:nvSpPr>
          <p:cNvPr id="3" name="Text 1"/>
          <p:cNvSpPr/>
          <p:nvPr/>
        </p:nvSpPr>
        <p:spPr>
          <a:xfrm>
            <a:off x="863798" y="2902982"/>
            <a:ext cx="5486519" cy="420648"/>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Calibri" panose="020F0502020204030204" pitchFamily="34" charset="0"/>
                <a:ea typeface="Calibri" panose="020F0502020204030204" pitchFamily="34" charset="0"/>
                <a:cs typeface="Calibri" panose="020F0502020204030204" pitchFamily="34" charset="0"/>
              </a:rPr>
              <a:t>Core Architecture Components</a:t>
            </a:r>
            <a:endParaRPr lang="en-US" sz="2650" dirty="0"/>
          </a:p>
        </p:txBody>
      </p:sp>
      <p:sp>
        <p:nvSpPr>
          <p:cNvPr id="4" name="Text 2"/>
          <p:cNvSpPr/>
          <p:nvPr/>
        </p:nvSpPr>
        <p:spPr>
          <a:xfrm>
            <a:off x="863798" y="3570446"/>
            <a:ext cx="6150293"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The Gateway_Device runs Python with the paho-mqtt library, establishing a lightweight yet powerful foundation for vehicle connectivity. Using MQTT protocol over TLS 1.2+ ensures all messaging remains encrypted and secure throughout transmission.</a:t>
            </a:r>
            <a:endParaRPr lang="en-US" sz="1900" dirty="0"/>
          </a:p>
        </p:txBody>
      </p:sp>
      <p:sp>
        <p:nvSpPr>
          <p:cNvPr id="5" name="Text 3"/>
          <p:cNvSpPr/>
          <p:nvPr/>
        </p:nvSpPr>
        <p:spPr>
          <a:xfrm>
            <a:off x="863798" y="5643324"/>
            <a:ext cx="615029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AWS IoT Core serves as the central MQTT broker and comprehensive device manager, orchestrating all vehicle communications. AWS backend services seamlessly process and store vehicle data with enterprise-grade security.</a:t>
            </a:r>
            <a:endParaRPr lang="en-US" sz="1900" dirty="0"/>
          </a:p>
        </p:txBody>
      </p:sp>
      <p:sp>
        <p:nvSpPr>
          <p:cNvPr id="6" name="Text 4"/>
          <p:cNvSpPr/>
          <p:nvPr/>
        </p:nvSpPr>
        <p:spPr>
          <a:xfrm>
            <a:off x="7623929" y="2902982"/>
            <a:ext cx="3365778" cy="420648"/>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Calibri" panose="020F0502020204030204" pitchFamily="34" charset="0"/>
                <a:ea typeface="Calibri" panose="020F0502020204030204" pitchFamily="34" charset="0"/>
                <a:cs typeface="Calibri" panose="020F0502020204030204" pitchFamily="34" charset="0"/>
              </a:rPr>
              <a:t>Cloud Integration</a:t>
            </a:r>
            <a:endParaRPr lang="en-US" sz="2650" dirty="0"/>
          </a:p>
        </p:txBody>
      </p:sp>
      <p:sp>
        <p:nvSpPr>
          <p:cNvPr id="7" name="Text 5"/>
          <p:cNvSpPr/>
          <p:nvPr/>
        </p:nvSpPr>
        <p:spPr>
          <a:xfrm>
            <a:off x="7623929" y="3570446"/>
            <a:ext cx="6150293"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Authentication leverages X.509 certificates to establish identity and trust between devices and cloud infrastructure, creating a robust security perimeter.</a:t>
            </a:r>
            <a:endParaRPr lang="en-US" sz="1900" dirty="0"/>
          </a:p>
        </p:txBody>
      </p:sp>
      <p:sp>
        <p:nvSpPr>
          <p:cNvPr id="8" name="Text 6"/>
          <p:cNvSpPr/>
          <p:nvPr/>
        </p:nvSpPr>
        <p:spPr>
          <a:xfrm>
            <a:off x="7623929" y="4902994"/>
            <a:ext cx="6150293"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This architecture eliminates complexity while maintaining security, scalability, and reliability for modern connected vehicle deployments.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730687"/>
            <a:ext cx="7416403" cy="1192054"/>
          </a:xfrm>
          <a:prstGeom prst="rect">
            <a:avLst/>
          </a:prstGeom>
          <a:noFill/>
          <a:ln/>
        </p:spPr>
        <p:txBody>
          <a:bodyPr wrap="square" lIns="0" tIns="0" rIns="0" bIns="0" rtlCol="0" anchor="t"/>
          <a:lstStyle/>
          <a:p>
            <a:pPr marL="0" indent="0" algn="l">
              <a:lnSpc>
                <a:spcPts val="4650"/>
              </a:lnSpc>
              <a:buNone/>
            </a:pPr>
            <a:r>
              <a:rPr lang="en-US" sz="3750" b="1" dirty="0">
                <a:solidFill>
                  <a:srgbClr val="000000"/>
                </a:solidFill>
                <a:latin typeface="Calibri" panose="020F0502020204030204" pitchFamily="34" charset="0"/>
                <a:ea typeface="Calibri" panose="020F0502020204030204" pitchFamily="34" charset="0"/>
                <a:cs typeface="Calibri" panose="020F0502020204030204" pitchFamily="34" charset="0"/>
              </a:rPr>
              <a:t>Architecture Diagram: High-Level Components</a:t>
            </a:r>
            <a:endParaRPr lang="en-US" sz="3750" dirty="0"/>
          </a:p>
        </p:txBody>
      </p:sp>
      <p:sp>
        <p:nvSpPr>
          <p:cNvPr id="4" name="Shape 1"/>
          <p:cNvSpPr/>
          <p:nvPr/>
        </p:nvSpPr>
        <p:spPr>
          <a:xfrm>
            <a:off x="6350198" y="2237423"/>
            <a:ext cx="7416403" cy="1158002"/>
          </a:xfrm>
          <a:prstGeom prst="roundRect">
            <a:avLst>
              <a:gd name="adj" fmla="val 2718"/>
            </a:avLst>
          </a:prstGeom>
          <a:solidFill>
            <a:srgbClr val="F2EEEE"/>
          </a:solidFill>
          <a:ln/>
        </p:spPr>
      </p:sp>
      <p:sp>
        <p:nvSpPr>
          <p:cNvPr id="5" name="Text 2"/>
          <p:cNvSpPr/>
          <p:nvPr/>
        </p:nvSpPr>
        <p:spPr>
          <a:xfrm>
            <a:off x="6559987" y="2447211"/>
            <a:ext cx="238410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Vehicle Gateway</a:t>
            </a:r>
            <a:endParaRPr lang="en-US" sz="1850" dirty="0"/>
          </a:p>
        </p:txBody>
      </p:sp>
      <p:sp>
        <p:nvSpPr>
          <p:cNvPr id="6" name="Text 3"/>
          <p:cNvSpPr/>
          <p:nvPr/>
        </p:nvSpPr>
        <p:spPr>
          <a:xfrm>
            <a:off x="6559987" y="287095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Python + paho-mqtt client, X.509 certs</a:t>
            </a:r>
            <a:endParaRPr lang="en-US" sz="1650" dirty="0"/>
          </a:p>
        </p:txBody>
      </p:sp>
      <p:sp>
        <p:nvSpPr>
          <p:cNvPr id="7" name="Shape 4"/>
          <p:cNvSpPr/>
          <p:nvPr/>
        </p:nvSpPr>
        <p:spPr>
          <a:xfrm>
            <a:off x="6350198" y="3605213"/>
            <a:ext cx="7416403" cy="1158002"/>
          </a:xfrm>
          <a:prstGeom prst="roundRect">
            <a:avLst>
              <a:gd name="adj" fmla="val 2718"/>
            </a:avLst>
          </a:prstGeom>
          <a:solidFill>
            <a:srgbClr val="F2EEEE"/>
          </a:solidFill>
          <a:ln/>
        </p:spPr>
      </p:sp>
      <p:sp>
        <p:nvSpPr>
          <p:cNvPr id="8" name="Text 5"/>
          <p:cNvSpPr/>
          <p:nvPr/>
        </p:nvSpPr>
        <p:spPr>
          <a:xfrm>
            <a:off x="6559987" y="3815001"/>
            <a:ext cx="238410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AWS IoT Core</a:t>
            </a:r>
            <a:endParaRPr lang="en-US" sz="1850" dirty="0"/>
          </a:p>
        </p:txBody>
      </p:sp>
      <p:sp>
        <p:nvSpPr>
          <p:cNvPr id="9" name="Text 6"/>
          <p:cNvSpPr/>
          <p:nvPr/>
        </p:nvSpPr>
        <p:spPr>
          <a:xfrm>
            <a:off x="6559987" y="423874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MQTT broker, mTLS authenticated</a:t>
            </a:r>
            <a:endParaRPr lang="en-US" sz="1650" dirty="0"/>
          </a:p>
        </p:txBody>
      </p:sp>
      <p:sp>
        <p:nvSpPr>
          <p:cNvPr id="10" name="Shape 7"/>
          <p:cNvSpPr/>
          <p:nvPr/>
        </p:nvSpPr>
        <p:spPr>
          <a:xfrm>
            <a:off x="6350198" y="4973003"/>
            <a:ext cx="7416403" cy="1158002"/>
          </a:xfrm>
          <a:prstGeom prst="roundRect">
            <a:avLst>
              <a:gd name="adj" fmla="val 2718"/>
            </a:avLst>
          </a:prstGeom>
          <a:solidFill>
            <a:srgbClr val="F2EEEE"/>
          </a:solidFill>
          <a:ln/>
        </p:spPr>
      </p:sp>
      <p:sp>
        <p:nvSpPr>
          <p:cNvPr id="11" name="Text 8"/>
          <p:cNvSpPr/>
          <p:nvPr/>
        </p:nvSpPr>
        <p:spPr>
          <a:xfrm>
            <a:off x="6559987" y="5182791"/>
            <a:ext cx="238410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AWS Backend</a:t>
            </a:r>
            <a:endParaRPr lang="en-US" sz="1850" dirty="0"/>
          </a:p>
        </p:txBody>
      </p:sp>
      <p:sp>
        <p:nvSpPr>
          <p:cNvPr id="12" name="Text 9"/>
          <p:cNvSpPr/>
          <p:nvPr/>
        </p:nvSpPr>
        <p:spPr>
          <a:xfrm>
            <a:off x="6559987" y="560653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Amazon ECS, DynamoDB, S3 (encrypted)</a:t>
            </a:r>
            <a:endParaRPr lang="en-US" sz="1650" dirty="0"/>
          </a:p>
        </p:txBody>
      </p:sp>
      <p:sp>
        <p:nvSpPr>
          <p:cNvPr id="13" name="Shape 10"/>
          <p:cNvSpPr/>
          <p:nvPr/>
        </p:nvSpPr>
        <p:spPr>
          <a:xfrm>
            <a:off x="6350198" y="6340793"/>
            <a:ext cx="7416403" cy="1158002"/>
          </a:xfrm>
          <a:prstGeom prst="roundRect">
            <a:avLst>
              <a:gd name="adj" fmla="val 2718"/>
            </a:avLst>
          </a:prstGeom>
          <a:solidFill>
            <a:srgbClr val="F2EEEE"/>
          </a:solidFill>
          <a:ln/>
        </p:spPr>
      </p:sp>
      <p:sp>
        <p:nvSpPr>
          <p:cNvPr id="14" name="Text 11"/>
          <p:cNvSpPr/>
          <p:nvPr/>
        </p:nvSpPr>
        <p:spPr>
          <a:xfrm>
            <a:off x="6559987" y="6550581"/>
            <a:ext cx="2552819"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Authority</a:t>
            </a:r>
            <a:endParaRPr lang="en-US" sz="1850" dirty="0"/>
          </a:p>
        </p:txBody>
      </p:sp>
      <p:sp>
        <p:nvSpPr>
          <p:cNvPr id="15" name="Text 12"/>
          <p:cNvSpPr/>
          <p:nvPr/>
        </p:nvSpPr>
        <p:spPr>
          <a:xfrm>
            <a:off x="6559987" y="697432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Issues X.509 certs to gateway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679133"/>
            <a:ext cx="8944808" cy="455771"/>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Calibri" panose="020F0502020204030204" pitchFamily="34" charset="0"/>
                <a:ea typeface="Calibri" panose="020F0502020204030204" pitchFamily="34" charset="0"/>
                <a:cs typeface="Calibri" panose="020F0502020204030204" pitchFamily="34" charset="0"/>
              </a:rPr>
              <a:t>Vehicle Gateway: Identity &amp; Secure Connection</a:t>
            </a:r>
            <a:endParaRPr lang="en-US" sz="2850" dirty="0"/>
          </a:p>
        </p:txBody>
      </p:sp>
      <p:pic>
        <p:nvPicPr>
          <p:cNvPr id="3" name="Image 0" descr="preencoded.png"/>
          <p:cNvPicPr>
            <a:picLocks noChangeAspect="1"/>
          </p:cNvPicPr>
          <p:nvPr/>
        </p:nvPicPr>
        <p:blipFill>
          <a:blip r:embed="rId3"/>
          <a:stretch>
            <a:fillRect/>
          </a:stretch>
        </p:blipFill>
        <p:spPr>
          <a:xfrm>
            <a:off x="863798" y="1375529"/>
            <a:ext cx="802124" cy="962620"/>
          </a:xfrm>
          <a:prstGeom prst="rect">
            <a:avLst/>
          </a:prstGeom>
        </p:spPr>
      </p:pic>
      <p:sp>
        <p:nvSpPr>
          <p:cNvPr id="4" name="Text 1"/>
          <p:cNvSpPr/>
          <p:nvPr/>
        </p:nvSpPr>
        <p:spPr>
          <a:xfrm>
            <a:off x="1826300" y="1535906"/>
            <a:ext cx="2241947"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Provisioning</a:t>
            </a:r>
            <a:endParaRPr lang="en-US" sz="1400" dirty="0"/>
          </a:p>
        </p:txBody>
      </p:sp>
      <p:sp>
        <p:nvSpPr>
          <p:cNvPr id="5" name="Text 2"/>
          <p:cNvSpPr/>
          <p:nvPr/>
        </p:nvSpPr>
        <p:spPr>
          <a:xfrm>
            <a:off x="1826300" y="1859875"/>
            <a:ext cx="11940302"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Each Vehicle Gateway receives a unique X.509 certificate and private key during secure onboarding, establishing its digital identity in the fleet.</a:t>
            </a:r>
            <a:endParaRPr lang="en-US" sz="1250" dirty="0"/>
          </a:p>
        </p:txBody>
      </p:sp>
      <p:pic>
        <p:nvPicPr>
          <p:cNvPr id="6" name="Image 1" descr="preencoded.png"/>
          <p:cNvPicPr>
            <a:picLocks noChangeAspect="1"/>
          </p:cNvPicPr>
          <p:nvPr/>
        </p:nvPicPr>
        <p:blipFill>
          <a:blip r:embed="rId4"/>
          <a:stretch>
            <a:fillRect/>
          </a:stretch>
        </p:blipFill>
        <p:spPr>
          <a:xfrm>
            <a:off x="863798" y="2338149"/>
            <a:ext cx="802124" cy="962620"/>
          </a:xfrm>
          <a:prstGeom prst="rect">
            <a:avLst/>
          </a:prstGeom>
        </p:spPr>
      </p:pic>
      <p:sp>
        <p:nvSpPr>
          <p:cNvPr id="7" name="Text 3"/>
          <p:cNvSpPr/>
          <p:nvPr/>
        </p:nvSpPr>
        <p:spPr>
          <a:xfrm>
            <a:off x="1826300" y="2498527"/>
            <a:ext cx="1928693"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Client Configuration</a:t>
            </a:r>
            <a:endParaRPr lang="en-US" sz="1400" dirty="0"/>
          </a:p>
        </p:txBody>
      </p:sp>
      <p:sp>
        <p:nvSpPr>
          <p:cNvPr id="8" name="Text 4"/>
          <p:cNvSpPr/>
          <p:nvPr/>
        </p:nvSpPr>
        <p:spPr>
          <a:xfrm>
            <a:off x="1826300" y="2822496"/>
            <a:ext cx="11940302"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The MQTT client is configured with paho-mqtt using TLS 1.2+ and client certificates, ensuring encrypted communication from the start.</a:t>
            </a:r>
            <a:endParaRPr lang="en-US" sz="1250" dirty="0"/>
          </a:p>
        </p:txBody>
      </p:sp>
      <p:pic>
        <p:nvPicPr>
          <p:cNvPr id="9" name="Image 2" descr="preencoded.png"/>
          <p:cNvPicPr>
            <a:picLocks noChangeAspect="1"/>
          </p:cNvPicPr>
          <p:nvPr/>
        </p:nvPicPr>
        <p:blipFill>
          <a:blip r:embed="rId5"/>
          <a:stretch>
            <a:fillRect/>
          </a:stretch>
        </p:blipFill>
        <p:spPr>
          <a:xfrm>
            <a:off x="863798" y="3300770"/>
            <a:ext cx="802124" cy="962620"/>
          </a:xfrm>
          <a:prstGeom prst="rect">
            <a:avLst/>
          </a:prstGeom>
        </p:spPr>
      </p:pic>
      <p:sp>
        <p:nvSpPr>
          <p:cNvPr id="10" name="Text 5"/>
          <p:cNvSpPr/>
          <p:nvPr/>
        </p:nvSpPr>
        <p:spPr>
          <a:xfrm>
            <a:off x="1826300" y="3461147"/>
            <a:ext cx="2189321"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Mutual TLS Handshake</a:t>
            </a:r>
            <a:endParaRPr lang="en-US" sz="1400" dirty="0"/>
          </a:p>
        </p:txBody>
      </p:sp>
      <p:sp>
        <p:nvSpPr>
          <p:cNvPr id="11" name="Text 6"/>
          <p:cNvSpPr/>
          <p:nvPr/>
        </p:nvSpPr>
        <p:spPr>
          <a:xfrm>
            <a:off x="1826300" y="3785116"/>
            <a:ext cx="11940302"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Gateway establishes an mTLS connection to the AWS IoT Core endpoint, with both parties validating each other's certificates for mutual authentication.</a:t>
            </a:r>
            <a:endParaRPr lang="en-US" sz="1250" dirty="0"/>
          </a:p>
        </p:txBody>
      </p:sp>
      <p:pic>
        <p:nvPicPr>
          <p:cNvPr id="12" name="Image 3" descr="preencoded.png"/>
          <p:cNvPicPr>
            <a:picLocks noChangeAspect="1"/>
          </p:cNvPicPr>
          <p:nvPr/>
        </p:nvPicPr>
        <p:blipFill>
          <a:blip r:embed="rId6"/>
          <a:stretch>
            <a:fillRect/>
          </a:stretch>
        </p:blipFill>
        <p:spPr>
          <a:xfrm>
            <a:off x="863798" y="4624149"/>
            <a:ext cx="2626638" cy="2360771"/>
          </a:xfrm>
          <a:prstGeom prst="rect">
            <a:avLst/>
          </a:prstGeom>
        </p:spPr>
      </p:pic>
      <p:sp>
        <p:nvSpPr>
          <p:cNvPr id="13" name="Text 7"/>
          <p:cNvSpPr/>
          <p:nvPr/>
        </p:nvSpPr>
        <p:spPr>
          <a:xfrm>
            <a:off x="863798" y="7165300"/>
            <a:ext cx="4040981" cy="240744"/>
          </a:xfrm>
          <a:prstGeom prst="rect">
            <a:avLst/>
          </a:prstGeom>
          <a:noFill/>
          <a:ln/>
        </p:spPr>
        <p:txBody>
          <a:bodyPr wrap="none" lIns="0" tIns="0" rIns="0" bIns="0" rtlCol="0" anchor="t"/>
          <a:lstStyle/>
          <a:p>
            <a:pPr marL="0" indent="0" algn="l">
              <a:lnSpc>
                <a:spcPts val="1850"/>
              </a:lnSpc>
              <a:buNone/>
            </a:pPr>
            <a:r>
              <a:rPr lang="en-US" sz="1250" b="1" dirty="0">
                <a:solidFill>
                  <a:srgbClr val="3D3838"/>
                </a:solidFill>
                <a:latin typeface="Calibri" panose="020F0502020204030204" pitchFamily="34" charset="0"/>
                <a:ea typeface="Calibri" panose="020F0502020204030204" pitchFamily="34" charset="0"/>
                <a:cs typeface="Calibri" panose="020F0502020204030204" pitchFamily="34" charset="0"/>
              </a:rPr>
              <a:t>Vehicle Gateway</a:t>
            </a:r>
            <a:endParaRPr lang="en-US" sz="1250" dirty="0"/>
          </a:p>
        </p:txBody>
      </p:sp>
      <p:sp>
        <p:nvSpPr>
          <p:cNvPr id="14" name="Text 8"/>
          <p:cNvSpPr/>
          <p:nvPr/>
        </p:nvSpPr>
        <p:spPr>
          <a:xfrm>
            <a:off x="5303639" y="5650349"/>
            <a:ext cx="4039553" cy="308372"/>
          </a:xfrm>
          <a:prstGeom prst="rect">
            <a:avLst/>
          </a:prstGeom>
          <a:noFill/>
          <a:ln/>
        </p:spPr>
        <p:txBody>
          <a:bodyPr wrap="none" lIns="0" tIns="0" rIns="0" bIns="0" rtlCol="0" anchor="t"/>
          <a:lstStyle/>
          <a:p>
            <a:pPr marL="0" indent="0" algn="l">
              <a:lnSpc>
                <a:spcPts val="2350"/>
              </a:lnSpc>
              <a:buNone/>
            </a:pPr>
            <a:r>
              <a:rPr lang="en-US" sz="1550"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US" sz="1550" dirty="0"/>
          </a:p>
        </p:txBody>
      </p:sp>
      <p:sp>
        <p:nvSpPr>
          <p:cNvPr id="15" name="Text 9"/>
          <p:cNvSpPr/>
          <p:nvPr/>
        </p:nvSpPr>
        <p:spPr>
          <a:xfrm>
            <a:off x="5303639" y="6103025"/>
            <a:ext cx="4039553" cy="240744"/>
          </a:xfrm>
          <a:prstGeom prst="rect">
            <a:avLst/>
          </a:prstGeom>
          <a:noFill/>
          <a:ln/>
        </p:spPr>
        <p:txBody>
          <a:bodyPr wrap="none" lIns="0" tIns="0" rIns="0" bIns="0" rtlCol="0" anchor="t"/>
          <a:lstStyle/>
          <a:p>
            <a:pPr marL="0" indent="0" algn="l">
              <a:lnSpc>
                <a:spcPts val="1850"/>
              </a:lnSpc>
              <a:buNone/>
            </a:pPr>
            <a:r>
              <a:rPr lang="en-US" sz="1250" b="1" dirty="0">
                <a:solidFill>
                  <a:srgbClr val="3D3838"/>
                </a:solidFill>
                <a:latin typeface="Calibri" panose="020F0502020204030204" pitchFamily="34" charset="0"/>
                <a:ea typeface="Calibri" panose="020F0502020204030204" pitchFamily="34" charset="0"/>
                <a:cs typeface="Calibri" panose="020F0502020204030204" pitchFamily="34" charset="0"/>
              </a:rPr>
              <a:t>TLS Handshake</a:t>
            </a:r>
            <a:endParaRPr lang="en-US" sz="1250" dirty="0"/>
          </a:p>
        </p:txBody>
      </p:sp>
      <p:pic>
        <p:nvPicPr>
          <p:cNvPr id="16" name="Image 4" descr="preencoded.png"/>
          <p:cNvPicPr>
            <a:picLocks noChangeAspect="1"/>
          </p:cNvPicPr>
          <p:nvPr/>
        </p:nvPicPr>
        <p:blipFill>
          <a:blip r:embed="rId6"/>
          <a:stretch>
            <a:fillRect/>
          </a:stretch>
        </p:blipFill>
        <p:spPr>
          <a:xfrm>
            <a:off x="9742051" y="4624507"/>
            <a:ext cx="2625685" cy="2359938"/>
          </a:xfrm>
          <a:prstGeom prst="rect">
            <a:avLst/>
          </a:prstGeom>
        </p:spPr>
      </p:pic>
      <p:sp>
        <p:nvSpPr>
          <p:cNvPr id="17" name="Text 10"/>
          <p:cNvSpPr/>
          <p:nvPr/>
        </p:nvSpPr>
        <p:spPr>
          <a:xfrm>
            <a:off x="9742051" y="7164824"/>
            <a:ext cx="4039553"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AWS IoT Core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2210276"/>
            <a:ext cx="10209609"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Calibri" panose="020F0502020204030204" pitchFamily="34" charset="0"/>
                <a:ea typeface="Calibri" panose="020F0502020204030204" pitchFamily="34" charset="0"/>
                <a:cs typeface="Calibri" panose="020F0502020204030204" pitchFamily="34" charset="0"/>
              </a:rPr>
              <a:t>MQTT Publish/Subscribe Workflow</a:t>
            </a:r>
            <a:endParaRPr lang="en-US" sz="4400" dirty="0"/>
          </a:p>
        </p:txBody>
      </p:sp>
      <p:sp>
        <p:nvSpPr>
          <p:cNvPr id="3" name="Text 1"/>
          <p:cNvSpPr/>
          <p:nvPr/>
        </p:nvSpPr>
        <p:spPr>
          <a:xfrm>
            <a:off x="863798" y="328172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01</a:t>
            </a:r>
            <a:endParaRPr lang="en-US" sz="1900" dirty="0"/>
          </a:p>
        </p:txBody>
      </p:sp>
      <p:sp>
        <p:nvSpPr>
          <p:cNvPr id="4" name="Shape 2"/>
          <p:cNvSpPr/>
          <p:nvPr/>
        </p:nvSpPr>
        <p:spPr>
          <a:xfrm>
            <a:off x="863798" y="3670697"/>
            <a:ext cx="4136350" cy="30480"/>
          </a:xfrm>
          <a:prstGeom prst="rect">
            <a:avLst/>
          </a:prstGeom>
          <a:solidFill>
            <a:srgbClr val="2D2E34"/>
          </a:solidFill>
          <a:ln/>
        </p:spPr>
      </p:sp>
      <p:sp>
        <p:nvSpPr>
          <p:cNvPr id="5" name="Text 3"/>
          <p:cNvSpPr/>
          <p:nvPr/>
        </p:nvSpPr>
        <p:spPr>
          <a:xfrm>
            <a:off x="863798" y="3855006"/>
            <a:ext cx="3136463"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Calibri" panose="020F0502020204030204" pitchFamily="34" charset="0"/>
                <a:ea typeface="Calibri" panose="020F0502020204030204" pitchFamily="34" charset="0"/>
                <a:cs typeface="Calibri" panose="020F0502020204030204" pitchFamily="34" charset="0"/>
              </a:rPr>
              <a:t>Publishing Telemetry</a:t>
            </a:r>
            <a:endParaRPr lang="en-US" sz="2200" dirty="0"/>
          </a:p>
        </p:txBody>
      </p:sp>
      <p:sp>
        <p:nvSpPr>
          <p:cNvPr id="6" name="Text 4"/>
          <p:cNvSpPr/>
          <p:nvPr/>
        </p:nvSpPr>
        <p:spPr>
          <a:xfrm>
            <a:off x="863798" y="4353639"/>
            <a:ext cx="4136350"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Vehicle Gateway publishes real-time telemetry data to AWS IoT Core MQTT topics, transmitting sensor readings, diagnostics, and operational metrics.</a:t>
            </a:r>
            <a:endParaRPr lang="en-US" sz="1900" dirty="0"/>
          </a:p>
        </p:txBody>
      </p:sp>
      <p:sp>
        <p:nvSpPr>
          <p:cNvPr id="7" name="Text 5"/>
          <p:cNvSpPr/>
          <p:nvPr/>
        </p:nvSpPr>
        <p:spPr>
          <a:xfrm>
            <a:off x="5246965" y="328172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02</a:t>
            </a:r>
            <a:endParaRPr lang="en-US" sz="1900" dirty="0"/>
          </a:p>
        </p:txBody>
      </p:sp>
      <p:sp>
        <p:nvSpPr>
          <p:cNvPr id="8" name="Shape 6"/>
          <p:cNvSpPr/>
          <p:nvPr/>
        </p:nvSpPr>
        <p:spPr>
          <a:xfrm>
            <a:off x="5246965" y="3670697"/>
            <a:ext cx="4136350" cy="30480"/>
          </a:xfrm>
          <a:prstGeom prst="rect">
            <a:avLst/>
          </a:prstGeom>
          <a:solidFill>
            <a:srgbClr val="2D2E34"/>
          </a:solidFill>
          <a:ln/>
        </p:spPr>
      </p:sp>
      <p:sp>
        <p:nvSpPr>
          <p:cNvPr id="9" name="Text 7"/>
          <p:cNvSpPr/>
          <p:nvPr/>
        </p:nvSpPr>
        <p:spPr>
          <a:xfrm>
            <a:off x="5246965" y="3855006"/>
            <a:ext cx="3892748"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Calibri" panose="020F0502020204030204" pitchFamily="34" charset="0"/>
                <a:ea typeface="Calibri" panose="020F0502020204030204" pitchFamily="34" charset="0"/>
                <a:cs typeface="Calibri" panose="020F0502020204030204" pitchFamily="34" charset="0"/>
              </a:rPr>
              <a:t>Subscribing to Commands</a:t>
            </a:r>
            <a:endParaRPr lang="en-US" sz="2200" dirty="0"/>
          </a:p>
        </p:txBody>
      </p:sp>
      <p:sp>
        <p:nvSpPr>
          <p:cNvPr id="10" name="Text 8"/>
          <p:cNvSpPr/>
          <p:nvPr/>
        </p:nvSpPr>
        <p:spPr>
          <a:xfrm>
            <a:off x="5246965" y="4353639"/>
            <a:ext cx="4136350"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Gateway subscribes to command topics for receiving remote instructions, enabling bidirectional communication for vehicle management.</a:t>
            </a:r>
            <a:endParaRPr lang="en-US" sz="1900" dirty="0"/>
          </a:p>
        </p:txBody>
      </p:sp>
      <p:sp>
        <p:nvSpPr>
          <p:cNvPr id="11" name="Text 9"/>
          <p:cNvSpPr/>
          <p:nvPr/>
        </p:nvSpPr>
        <p:spPr>
          <a:xfrm>
            <a:off x="9630132" y="328172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03</a:t>
            </a:r>
            <a:endParaRPr lang="en-US" sz="1900" dirty="0"/>
          </a:p>
        </p:txBody>
      </p:sp>
      <p:sp>
        <p:nvSpPr>
          <p:cNvPr id="12" name="Shape 10"/>
          <p:cNvSpPr/>
          <p:nvPr/>
        </p:nvSpPr>
        <p:spPr>
          <a:xfrm>
            <a:off x="9630132" y="3670697"/>
            <a:ext cx="4136350" cy="30480"/>
          </a:xfrm>
          <a:prstGeom prst="rect">
            <a:avLst/>
          </a:prstGeom>
          <a:solidFill>
            <a:srgbClr val="2D2E34"/>
          </a:solidFill>
          <a:ln/>
        </p:spPr>
      </p:sp>
      <p:sp>
        <p:nvSpPr>
          <p:cNvPr id="13" name="Text 11"/>
          <p:cNvSpPr/>
          <p:nvPr/>
        </p:nvSpPr>
        <p:spPr>
          <a:xfrm>
            <a:off x="9630132" y="3855006"/>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Calibri" panose="020F0502020204030204" pitchFamily="34" charset="0"/>
                <a:ea typeface="Calibri" panose="020F0502020204030204" pitchFamily="34" charset="0"/>
                <a:cs typeface="Calibri" panose="020F0502020204030204" pitchFamily="34" charset="0"/>
              </a:rPr>
              <a:t>Encryption &amp; QoS</a:t>
            </a:r>
            <a:endParaRPr lang="en-US" sz="2200" dirty="0"/>
          </a:p>
        </p:txBody>
      </p:sp>
      <p:sp>
        <p:nvSpPr>
          <p:cNvPr id="14" name="Text 12"/>
          <p:cNvSpPr/>
          <p:nvPr/>
        </p:nvSpPr>
        <p:spPr>
          <a:xfrm>
            <a:off x="9630132" y="4353639"/>
            <a:ext cx="4136350"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Calibri" panose="020F0502020204030204" pitchFamily="34" charset="0"/>
                <a:ea typeface="Calibri" panose="020F0502020204030204" pitchFamily="34" charset="0"/>
                <a:cs typeface="Calibri" panose="020F0502020204030204" pitchFamily="34" charset="0"/>
              </a:rPr>
              <a:t>All MQTT messages are encrypted via TLS 1.2+ with mutual authentication. Topic aliasing and QoS settings optimize bandwidth and ensure reliable delivery.</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806529"/>
            <a:ext cx="12902803" cy="1332309"/>
          </a:xfrm>
          <a:prstGeom prst="rect">
            <a:avLst/>
          </a:prstGeom>
          <a:noFill/>
          <a:ln/>
        </p:spPr>
        <p:txBody>
          <a:bodyPr wrap="square" lIns="0" tIns="0" rIns="0" bIns="0" rtlCol="0" anchor="t"/>
          <a:lstStyle/>
          <a:p>
            <a:pPr marL="0" indent="0" algn="l">
              <a:lnSpc>
                <a:spcPts val="5200"/>
              </a:lnSpc>
              <a:buNone/>
            </a:pPr>
            <a:r>
              <a:rPr lang="en-US" sz="4150" b="1" dirty="0">
                <a:solidFill>
                  <a:srgbClr val="000000"/>
                </a:solidFill>
                <a:latin typeface="Calibri" panose="020F0502020204030204" pitchFamily="34" charset="0"/>
                <a:ea typeface="Calibri" panose="020F0502020204030204" pitchFamily="34" charset="0"/>
                <a:cs typeface="Calibri" panose="020F0502020204030204" pitchFamily="34" charset="0"/>
              </a:rPr>
              <a:t>AWS IoT Core: Secure Broker and Identity Management</a:t>
            </a:r>
            <a:endParaRPr lang="en-US" sz="41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98" y="2490549"/>
            <a:ext cx="586145" cy="586145"/>
          </a:xfrm>
          <a:prstGeom prst="rect">
            <a:avLst/>
          </a:prstGeom>
        </p:spPr>
      </p:pic>
      <p:sp>
        <p:nvSpPr>
          <p:cNvPr id="4" name="Text 1"/>
          <p:cNvSpPr/>
          <p:nvPr/>
        </p:nvSpPr>
        <p:spPr>
          <a:xfrm>
            <a:off x="863798" y="3369707"/>
            <a:ext cx="2943463"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Validation</a:t>
            </a:r>
            <a:endParaRPr lang="en-US" sz="2050" dirty="0"/>
          </a:p>
        </p:txBody>
      </p:sp>
      <p:sp>
        <p:nvSpPr>
          <p:cNvPr id="5" name="Text 2"/>
          <p:cNvSpPr/>
          <p:nvPr/>
        </p:nvSpPr>
        <p:spPr>
          <a:xfrm>
            <a:off x="863798" y="3843337"/>
            <a:ext cx="6304836"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Validates client certificates against AWS IoT Core registered identities, ensuring only authorized devices can connect.</a:t>
            </a:r>
            <a:endParaRPr lang="en-US" sz="18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1647" y="2490549"/>
            <a:ext cx="586145" cy="586145"/>
          </a:xfrm>
          <a:prstGeom prst="rect">
            <a:avLst/>
          </a:prstGeom>
        </p:spPr>
      </p:pic>
      <p:sp>
        <p:nvSpPr>
          <p:cNvPr id="7" name="Text 3"/>
          <p:cNvSpPr/>
          <p:nvPr/>
        </p:nvSpPr>
        <p:spPr>
          <a:xfrm>
            <a:off x="7461647" y="3369707"/>
            <a:ext cx="2741771"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Policy Enforcement</a:t>
            </a:r>
            <a:endParaRPr lang="en-US" sz="2050" dirty="0"/>
          </a:p>
        </p:txBody>
      </p:sp>
      <p:sp>
        <p:nvSpPr>
          <p:cNvPr id="8" name="Text 4"/>
          <p:cNvSpPr/>
          <p:nvPr/>
        </p:nvSpPr>
        <p:spPr>
          <a:xfrm>
            <a:off x="7461647" y="3843337"/>
            <a:ext cx="6304955" cy="1054775"/>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Enforces granular authorization policies per device and topic, controlling exactly what each gateway can publish and subscribe to.</a:t>
            </a:r>
            <a:endParaRPr lang="en-US" sz="18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98" y="5366980"/>
            <a:ext cx="586145" cy="586145"/>
          </a:xfrm>
          <a:prstGeom prst="rect">
            <a:avLst/>
          </a:prstGeom>
        </p:spPr>
      </p:pic>
      <p:sp>
        <p:nvSpPr>
          <p:cNvPr id="10" name="Text 5"/>
          <p:cNvSpPr/>
          <p:nvPr/>
        </p:nvSpPr>
        <p:spPr>
          <a:xfrm>
            <a:off x="863798" y="624613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Protocol Support</a:t>
            </a:r>
            <a:endParaRPr lang="en-US" sz="2050" dirty="0"/>
          </a:p>
        </p:txBody>
      </p:sp>
      <p:sp>
        <p:nvSpPr>
          <p:cNvPr id="11" name="Text 6"/>
          <p:cNvSpPr/>
          <p:nvPr/>
        </p:nvSpPr>
        <p:spPr>
          <a:xfrm>
            <a:off x="863798" y="6719768"/>
            <a:ext cx="6304836"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Supports MQTT v3.1.1 and MQTT v5 features for enhanced scalability, control, and modern messaging capabilities.</a:t>
            </a:r>
            <a:endParaRPr lang="en-US" sz="18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1647" y="5366980"/>
            <a:ext cx="586145" cy="586145"/>
          </a:xfrm>
          <a:prstGeom prst="rect">
            <a:avLst/>
          </a:prstGeom>
        </p:spPr>
      </p:pic>
      <p:sp>
        <p:nvSpPr>
          <p:cNvPr id="13" name="Text 7"/>
          <p:cNvSpPr/>
          <p:nvPr/>
        </p:nvSpPr>
        <p:spPr>
          <a:xfrm>
            <a:off x="7461647" y="624613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Message Routing</a:t>
            </a:r>
            <a:endParaRPr lang="en-US" sz="2050" dirty="0"/>
          </a:p>
        </p:txBody>
      </p:sp>
      <p:sp>
        <p:nvSpPr>
          <p:cNvPr id="14" name="Text 8"/>
          <p:cNvSpPr/>
          <p:nvPr/>
        </p:nvSpPr>
        <p:spPr>
          <a:xfrm>
            <a:off x="7461647" y="6719768"/>
            <a:ext cx="6304955"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Routes messages securely to backend services via the rules engine, enabling real-time processing and integration.</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908209"/>
            <a:ext cx="6440924" cy="455771"/>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Calibri" panose="020F0502020204030204" pitchFamily="34" charset="0"/>
                <a:ea typeface="Calibri" panose="020F0502020204030204" pitchFamily="34" charset="0"/>
                <a:cs typeface="Calibri" panose="020F0502020204030204" pitchFamily="34" charset="0"/>
              </a:rPr>
              <a:t>Certificate Lifecycle Management</a:t>
            </a:r>
            <a:endParaRPr lang="en-US" sz="2850" dirty="0"/>
          </a:p>
        </p:txBody>
      </p:sp>
      <p:sp>
        <p:nvSpPr>
          <p:cNvPr id="3" name="Shape 1"/>
          <p:cNvSpPr/>
          <p:nvPr/>
        </p:nvSpPr>
        <p:spPr>
          <a:xfrm>
            <a:off x="7303770" y="1684853"/>
            <a:ext cx="22860" cy="4790480"/>
          </a:xfrm>
          <a:prstGeom prst="roundRect">
            <a:avLst>
              <a:gd name="adj" fmla="val 105276"/>
            </a:avLst>
          </a:prstGeom>
          <a:solidFill>
            <a:srgbClr val="D8D4D4"/>
          </a:solidFill>
          <a:ln/>
        </p:spPr>
      </p:sp>
      <p:sp>
        <p:nvSpPr>
          <p:cNvPr id="4" name="Shape 2"/>
          <p:cNvSpPr/>
          <p:nvPr/>
        </p:nvSpPr>
        <p:spPr>
          <a:xfrm>
            <a:off x="6676370" y="1853803"/>
            <a:ext cx="481251" cy="22860"/>
          </a:xfrm>
          <a:prstGeom prst="roundRect">
            <a:avLst>
              <a:gd name="adj" fmla="val 105276"/>
            </a:avLst>
          </a:prstGeom>
          <a:solidFill>
            <a:srgbClr val="D8D4D4"/>
          </a:solidFill>
          <a:ln/>
        </p:spPr>
      </p:sp>
      <p:sp>
        <p:nvSpPr>
          <p:cNvPr id="5" name="Shape 3"/>
          <p:cNvSpPr/>
          <p:nvPr/>
        </p:nvSpPr>
        <p:spPr>
          <a:xfrm>
            <a:off x="7134761" y="1684853"/>
            <a:ext cx="360878" cy="360878"/>
          </a:xfrm>
          <a:prstGeom prst="roundRect">
            <a:avLst>
              <a:gd name="adj" fmla="val 6669"/>
            </a:avLst>
          </a:prstGeom>
          <a:solidFill>
            <a:srgbClr val="F2EEEE"/>
          </a:solidFill>
          <a:ln/>
        </p:spPr>
      </p:sp>
      <p:sp>
        <p:nvSpPr>
          <p:cNvPr id="6" name="Text 4"/>
          <p:cNvSpPr/>
          <p:nvPr/>
        </p:nvSpPr>
        <p:spPr>
          <a:xfrm>
            <a:off x="7205782" y="1728549"/>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1</a:t>
            </a:r>
            <a:endParaRPr lang="en-US" sz="1700" dirty="0"/>
          </a:p>
        </p:txBody>
      </p:sp>
      <p:sp>
        <p:nvSpPr>
          <p:cNvPr id="7" name="Text 5"/>
          <p:cNvSpPr/>
          <p:nvPr/>
        </p:nvSpPr>
        <p:spPr>
          <a:xfrm>
            <a:off x="4626888" y="1739979"/>
            <a:ext cx="1886188" cy="227767"/>
          </a:xfrm>
          <a:prstGeom prst="rect">
            <a:avLst/>
          </a:prstGeom>
          <a:noFill/>
          <a:ln/>
        </p:spPr>
        <p:txBody>
          <a:bodyPr wrap="none" lIns="0" tIns="0" rIns="0" bIns="0" rtlCol="0" anchor="t"/>
          <a:lstStyle/>
          <a:p>
            <a:pPr marL="0" indent="0" algn="r">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Issuance</a:t>
            </a:r>
            <a:endParaRPr lang="en-US" sz="1400" dirty="0"/>
          </a:p>
        </p:txBody>
      </p:sp>
      <p:sp>
        <p:nvSpPr>
          <p:cNvPr id="8" name="Text 6"/>
          <p:cNvSpPr/>
          <p:nvPr/>
        </p:nvSpPr>
        <p:spPr>
          <a:xfrm>
            <a:off x="863798" y="2063948"/>
            <a:ext cx="5649278" cy="481489"/>
          </a:xfrm>
          <a:prstGeom prst="rect">
            <a:avLst/>
          </a:prstGeom>
          <a:noFill/>
          <a:ln/>
        </p:spPr>
        <p:txBody>
          <a:bodyPr wrap="square" lIns="0" tIns="0" rIns="0" bIns="0" rtlCol="0" anchor="t"/>
          <a:lstStyle/>
          <a:p>
            <a:pPr marL="0" indent="0" algn="r">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X.509 certificates provisioned via AWS Private CA or external CA during vehicle onboarding with secure key generation.</a:t>
            </a:r>
            <a:endParaRPr lang="en-US" sz="1250" dirty="0"/>
          </a:p>
        </p:txBody>
      </p:sp>
      <p:sp>
        <p:nvSpPr>
          <p:cNvPr id="9" name="Shape 7"/>
          <p:cNvSpPr/>
          <p:nvPr/>
        </p:nvSpPr>
        <p:spPr>
          <a:xfrm>
            <a:off x="7472779" y="2816423"/>
            <a:ext cx="481251" cy="22860"/>
          </a:xfrm>
          <a:prstGeom prst="roundRect">
            <a:avLst>
              <a:gd name="adj" fmla="val 105276"/>
            </a:avLst>
          </a:prstGeom>
          <a:solidFill>
            <a:srgbClr val="D8D4D4"/>
          </a:solidFill>
          <a:ln/>
        </p:spPr>
      </p:sp>
      <p:sp>
        <p:nvSpPr>
          <p:cNvPr id="10" name="Shape 8"/>
          <p:cNvSpPr/>
          <p:nvPr/>
        </p:nvSpPr>
        <p:spPr>
          <a:xfrm>
            <a:off x="7134761" y="2647474"/>
            <a:ext cx="360878" cy="360878"/>
          </a:xfrm>
          <a:prstGeom prst="roundRect">
            <a:avLst>
              <a:gd name="adj" fmla="val 6669"/>
            </a:avLst>
          </a:prstGeom>
          <a:solidFill>
            <a:srgbClr val="F2EEEE"/>
          </a:solidFill>
          <a:ln/>
        </p:spPr>
      </p:sp>
      <p:sp>
        <p:nvSpPr>
          <p:cNvPr id="11" name="Text 9"/>
          <p:cNvSpPr/>
          <p:nvPr/>
        </p:nvSpPr>
        <p:spPr>
          <a:xfrm>
            <a:off x="7205782" y="2691170"/>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2</a:t>
            </a:r>
            <a:endParaRPr lang="en-US" sz="1700" dirty="0"/>
          </a:p>
        </p:txBody>
      </p:sp>
      <p:sp>
        <p:nvSpPr>
          <p:cNvPr id="12" name="Text 10"/>
          <p:cNvSpPr/>
          <p:nvPr/>
        </p:nvSpPr>
        <p:spPr>
          <a:xfrm>
            <a:off x="8117324" y="2702600"/>
            <a:ext cx="1823085"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Secure Storage</a:t>
            </a:r>
            <a:endParaRPr lang="en-US" sz="1400" dirty="0"/>
          </a:p>
        </p:txBody>
      </p:sp>
      <p:sp>
        <p:nvSpPr>
          <p:cNvPr id="13" name="Text 11"/>
          <p:cNvSpPr/>
          <p:nvPr/>
        </p:nvSpPr>
        <p:spPr>
          <a:xfrm>
            <a:off x="8117324" y="3026569"/>
            <a:ext cx="5649278" cy="481489"/>
          </a:xfrm>
          <a:prstGeom prst="rect">
            <a:avLst/>
          </a:prstGeom>
          <a:noFill/>
          <a:ln/>
        </p:spPr>
        <p:txBody>
          <a:bodyPr wrap="square" lIns="0" tIns="0" rIns="0" bIns="0" rtlCol="0" anchor="t"/>
          <a:lstStyle/>
          <a:p>
            <a:pPr marL="0" indent="0" algn="l">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Private keys stored in TPM or HSM on Vehicle Gateway, protecting cryptographic material from unauthorized access.</a:t>
            </a:r>
            <a:endParaRPr lang="en-US" sz="1250" dirty="0"/>
          </a:p>
        </p:txBody>
      </p:sp>
      <p:sp>
        <p:nvSpPr>
          <p:cNvPr id="14" name="Shape 12"/>
          <p:cNvSpPr/>
          <p:nvPr/>
        </p:nvSpPr>
        <p:spPr>
          <a:xfrm>
            <a:off x="6676370" y="3646170"/>
            <a:ext cx="481251" cy="22860"/>
          </a:xfrm>
          <a:prstGeom prst="roundRect">
            <a:avLst>
              <a:gd name="adj" fmla="val 105276"/>
            </a:avLst>
          </a:prstGeom>
          <a:solidFill>
            <a:srgbClr val="D8D4D4"/>
          </a:solidFill>
          <a:ln/>
        </p:spPr>
      </p:sp>
      <p:sp>
        <p:nvSpPr>
          <p:cNvPr id="15" name="Shape 13"/>
          <p:cNvSpPr/>
          <p:nvPr/>
        </p:nvSpPr>
        <p:spPr>
          <a:xfrm>
            <a:off x="7134761" y="3477220"/>
            <a:ext cx="360878" cy="360878"/>
          </a:xfrm>
          <a:prstGeom prst="roundRect">
            <a:avLst>
              <a:gd name="adj" fmla="val 6669"/>
            </a:avLst>
          </a:prstGeom>
          <a:solidFill>
            <a:srgbClr val="F2EEEE"/>
          </a:solidFill>
          <a:ln/>
        </p:spPr>
      </p:sp>
      <p:sp>
        <p:nvSpPr>
          <p:cNvPr id="16" name="Text 14"/>
          <p:cNvSpPr/>
          <p:nvPr/>
        </p:nvSpPr>
        <p:spPr>
          <a:xfrm>
            <a:off x="7205782" y="3520916"/>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3</a:t>
            </a:r>
            <a:endParaRPr lang="en-US" sz="1700" dirty="0"/>
          </a:p>
        </p:txBody>
      </p:sp>
      <p:sp>
        <p:nvSpPr>
          <p:cNvPr id="17" name="Text 15"/>
          <p:cNvSpPr/>
          <p:nvPr/>
        </p:nvSpPr>
        <p:spPr>
          <a:xfrm>
            <a:off x="4689991" y="3532346"/>
            <a:ext cx="1823085" cy="227767"/>
          </a:xfrm>
          <a:prstGeom prst="rect">
            <a:avLst/>
          </a:prstGeom>
          <a:noFill/>
          <a:ln/>
        </p:spPr>
        <p:txBody>
          <a:bodyPr wrap="none" lIns="0" tIns="0" rIns="0" bIns="0" rtlCol="0" anchor="t"/>
          <a:lstStyle/>
          <a:p>
            <a:pPr marL="0" indent="0" algn="r">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Deployment</a:t>
            </a:r>
            <a:endParaRPr lang="en-US" sz="1400" dirty="0"/>
          </a:p>
        </p:txBody>
      </p:sp>
      <p:sp>
        <p:nvSpPr>
          <p:cNvPr id="18" name="Text 16"/>
          <p:cNvSpPr/>
          <p:nvPr/>
        </p:nvSpPr>
        <p:spPr>
          <a:xfrm>
            <a:off x="863798" y="3856315"/>
            <a:ext cx="5649278" cy="481489"/>
          </a:xfrm>
          <a:prstGeom prst="rect">
            <a:avLst/>
          </a:prstGeom>
          <a:noFill/>
          <a:ln/>
        </p:spPr>
        <p:txBody>
          <a:bodyPr wrap="square" lIns="0" tIns="0" rIns="0" bIns="0" rtlCol="0" anchor="t"/>
          <a:lstStyle/>
          <a:p>
            <a:pPr marL="0" indent="0" algn="r">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Certificates deployed to vehicles through secure channels, establishing trusted identity for cloud communications.</a:t>
            </a:r>
            <a:endParaRPr lang="en-US" sz="1250" dirty="0"/>
          </a:p>
        </p:txBody>
      </p:sp>
      <p:sp>
        <p:nvSpPr>
          <p:cNvPr id="19" name="Shape 17"/>
          <p:cNvSpPr/>
          <p:nvPr/>
        </p:nvSpPr>
        <p:spPr>
          <a:xfrm>
            <a:off x="7472779" y="4475917"/>
            <a:ext cx="481251" cy="22860"/>
          </a:xfrm>
          <a:prstGeom prst="roundRect">
            <a:avLst>
              <a:gd name="adj" fmla="val 105276"/>
            </a:avLst>
          </a:prstGeom>
          <a:solidFill>
            <a:srgbClr val="D8D4D4"/>
          </a:solidFill>
          <a:ln/>
        </p:spPr>
      </p:sp>
      <p:sp>
        <p:nvSpPr>
          <p:cNvPr id="20" name="Shape 18"/>
          <p:cNvSpPr/>
          <p:nvPr/>
        </p:nvSpPr>
        <p:spPr>
          <a:xfrm>
            <a:off x="7134761" y="4306967"/>
            <a:ext cx="360878" cy="360878"/>
          </a:xfrm>
          <a:prstGeom prst="roundRect">
            <a:avLst>
              <a:gd name="adj" fmla="val 6669"/>
            </a:avLst>
          </a:prstGeom>
          <a:solidFill>
            <a:srgbClr val="F2EEEE"/>
          </a:solidFill>
          <a:ln/>
        </p:spPr>
      </p:sp>
      <p:sp>
        <p:nvSpPr>
          <p:cNvPr id="21" name="Text 19"/>
          <p:cNvSpPr/>
          <p:nvPr/>
        </p:nvSpPr>
        <p:spPr>
          <a:xfrm>
            <a:off x="7205782" y="4350663"/>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4</a:t>
            </a:r>
            <a:endParaRPr lang="en-US" sz="1700" dirty="0"/>
          </a:p>
        </p:txBody>
      </p:sp>
      <p:sp>
        <p:nvSpPr>
          <p:cNvPr id="22" name="Text 20"/>
          <p:cNvSpPr/>
          <p:nvPr/>
        </p:nvSpPr>
        <p:spPr>
          <a:xfrm>
            <a:off x="8117324" y="4362093"/>
            <a:ext cx="1823085"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Rotation</a:t>
            </a:r>
            <a:endParaRPr lang="en-US" sz="1400" dirty="0"/>
          </a:p>
        </p:txBody>
      </p:sp>
      <p:sp>
        <p:nvSpPr>
          <p:cNvPr id="23" name="Text 21"/>
          <p:cNvSpPr/>
          <p:nvPr/>
        </p:nvSpPr>
        <p:spPr>
          <a:xfrm>
            <a:off x="8117324" y="4686062"/>
            <a:ext cx="5649278" cy="481489"/>
          </a:xfrm>
          <a:prstGeom prst="rect">
            <a:avLst/>
          </a:prstGeom>
          <a:noFill/>
          <a:ln/>
        </p:spPr>
        <p:txBody>
          <a:bodyPr wrap="square" lIns="0" tIns="0" rIns="0" bIns="0" rtlCol="0" anchor="t"/>
          <a:lstStyle/>
          <a:p>
            <a:pPr marL="0" indent="0" algn="l">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Automated certificate rotation managed via AWS IoT Device Management before expiration, maintaining continuous security.</a:t>
            </a:r>
            <a:endParaRPr lang="en-US" sz="1250" dirty="0"/>
          </a:p>
        </p:txBody>
      </p:sp>
      <p:sp>
        <p:nvSpPr>
          <p:cNvPr id="24" name="Shape 22"/>
          <p:cNvSpPr/>
          <p:nvPr/>
        </p:nvSpPr>
        <p:spPr>
          <a:xfrm>
            <a:off x="6676370" y="5305663"/>
            <a:ext cx="481251" cy="22860"/>
          </a:xfrm>
          <a:prstGeom prst="roundRect">
            <a:avLst>
              <a:gd name="adj" fmla="val 105276"/>
            </a:avLst>
          </a:prstGeom>
          <a:solidFill>
            <a:srgbClr val="D8D4D4"/>
          </a:solidFill>
          <a:ln/>
        </p:spPr>
      </p:sp>
      <p:sp>
        <p:nvSpPr>
          <p:cNvPr id="25" name="Shape 23"/>
          <p:cNvSpPr/>
          <p:nvPr/>
        </p:nvSpPr>
        <p:spPr>
          <a:xfrm>
            <a:off x="7134761" y="5136713"/>
            <a:ext cx="360878" cy="360878"/>
          </a:xfrm>
          <a:prstGeom prst="roundRect">
            <a:avLst>
              <a:gd name="adj" fmla="val 6669"/>
            </a:avLst>
          </a:prstGeom>
          <a:solidFill>
            <a:srgbClr val="F2EEEE"/>
          </a:solidFill>
          <a:ln/>
        </p:spPr>
      </p:sp>
      <p:sp>
        <p:nvSpPr>
          <p:cNvPr id="26" name="Text 24"/>
          <p:cNvSpPr/>
          <p:nvPr/>
        </p:nvSpPr>
        <p:spPr>
          <a:xfrm>
            <a:off x="7205782" y="5180409"/>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5</a:t>
            </a:r>
            <a:endParaRPr lang="en-US" sz="1700" dirty="0"/>
          </a:p>
        </p:txBody>
      </p:sp>
      <p:sp>
        <p:nvSpPr>
          <p:cNvPr id="27" name="Text 25"/>
          <p:cNvSpPr/>
          <p:nvPr/>
        </p:nvSpPr>
        <p:spPr>
          <a:xfrm>
            <a:off x="4689991" y="5191839"/>
            <a:ext cx="1823085" cy="227767"/>
          </a:xfrm>
          <a:prstGeom prst="rect">
            <a:avLst/>
          </a:prstGeom>
          <a:noFill/>
          <a:ln/>
        </p:spPr>
        <p:txBody>
          <a:bodyPr wrap="none" lIns="0" tIns="0" rIns="0" bIns="0" rtlCol="0" anchor="t"/>
          <a:lstStyle/>
          <a:p>
            <a:pPr marL="0" indent="0" algn="r">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Revocation</a:t>
            </a:r>
            <a:endParaRPr lang="en-US" sz="1400" dirty="0"/>
          </a:p>
        </p:txBody>
      </p:sp>
      <p:sp>
        <p:nvSpPr>
          <p:cNvPr id="28" name="Text 26"/>
          <p:cNvSpPr/>
          <p:nvPr/>
        </p:nvSpPr>
        <p:spPr>
          <a:xfrm>
            <a:off x="863798" y="5515808"/>
            <a:ext cx="5649278" cy="481489"/>
          </a:xfrm>
          <a:prstGeom prst="rect">
            <a:avLst/>
          </a:prstGeom>
          <a:noFill/>
          <a:ln/>
        </p:spPr>
        <p:txBody>
          <a:bodyPr wrap="square" lIns="0" tIns="0" rIns="0" bIns="0" rtlCol="0" anchor="t"/>
          <a:lstStyle/>
          <a:p>
            <a:pPr marL="0" indent="0" algn="r">
              <a:lnSpc>
                <a:spcPts val="1850"/>
              </a:lnSpc>
              <a:buNone/>
            </a:pPr>
            <a:r>
              <a:rPr lang="en-US" sz="1250" dirty="0">
                <a:solidFill>
                  <a:srgbClr val="3D3838"/>
                </a:solidFill>
                <a:latin typeface="Calibri" panose="020F0502020204030204" pitchFamily="34" charset="0"/>
                <a:ea typeface="Calibri" panose="020F0502020204030204" pitchFamily="34" charset="0"/>
                <a:cs typeface="Calibri" panose="020F0502020204030204" pitchFamily="34" charset="0"/>
              </a:rPr>
              <a:t>Compromised certificates immediately revoked and blocked, protecting the entire fleet from security breaches.</a:t>
            </a:r>
            <a:endParaRPr lang="en-US" sz="1250" dirty="0"/>
          </a:p>
        </p:txBody>
      </p:sp>
      <p:sp>
        <p:nvSpPr>
          <p:cNvPr id="29" name="Shape 27"/>
          <p:cNvSpPr/>
          <p:nvPr/>
        </p:nvSpPr>
        <p:spPr>
          <a:xfrm>
            <a:off x="863798" y="6655713"/>
            <a:ext cx="12902803" cy="665559"/>
          </a:xfrm>
          <a:prstGeom prst="roundRect">
            <a:avLst>
              <a:gd name="adj" fmla="val 3616"/>
            </a:avLst>
          </a:prstGeom>
          <a:solidFill>
            <a:srgbClr val="D6D7DC"/>
          </a:solidFill>
          <a:ln/>
        </p:spPr>
      </p:sp>
      <p:pic>
        <p:nvPicPr>
          <p:cNvPr id="30" name="Image 0" descr="preencoded.png"/>
          <p:cNvPicPr>
            <a:picLocks noChangeAspect="1"/>
          </p:cNvPicPr>
          <p:nvPr/>
        </p:nvPicPr>
        <p:blipFill>
          <a:blip r:embed="rId3"/>
          <a:stretch>
            <a:fillRect/>
          </a:stretch>
        </p:blipFill>
        <p:spPr>
          <a:xfrm>
            <a:off x="1024176" y="6883360"/>
            <a:ext cx="200501" cy="160377"/>
          </a:xfrm>
          <a:prstGeom prst="rect">
            <a:avLst/>
          </a:prstGeom>
        </p:spPr>
      </p:pic>
      <p:sp>
        <p:nvSpPr>
          <p:cNvPr id="31" name="Text 28"/>
          <p:cNvSpPr/>
          <p:nvPr/>
        </p:nvSpPr>
        <p:spPr>
          <a:xfrm>
            <a:off x="1385054" y="6856095"/>
            <a:ext cx="12221170" cy="240744"/>
          </a:xfrm>
          <a:prstGeom prst="rect">
            <a:avLst/>
          </a:prstGeom>
          <a:noFill/>
          <a:ln/>
        </p:spPr>
        <p:txBody>
          <a:bodyPr wrap="none" lIns="0" tIns="0" rIns="0" bIns="0" rtlCol="0" anchor="t"/>
          <a:lstStyle/>
          <a:p>
            <a:pPr marL="0" indent="0" algn="l">
              <a:lnSpc>
                <a:spcPts val="1850"/>
              </a:lnSpc>
              <a:buNone/>
            </a:pPr>
            <a:r>
              <a:rPr lang="en-US" sz="1250" dirty="0">
                <a:solidFill>
                  <a:srgbClr val="000000"/>
                </a:solidFill>
                <a:latin typeface="Calibri" panose="020F0502020204030204" pitchFamily="34" charset="0"/>
                <a:ea typeface="Calibri" panose="020F0502020204030204" pitchFamily="34" charset="0"/>
                <a:cs typeface="Calibri" panose="020F0502020204030204" pitchFamily="34" charset="0"/>
              </a:rPr>
              <a:t>Continuous trust is maintained through automated lifecycle management, mitigating risks from compromised credentials and ensuring long-term security posture.</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747832"/>
            <a:ext cx="8285559" cy="596027"/>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Calibri" panose="020F0502020204030204" pitchFamily="34" charset="0"/>
                <a:ea typeface="Calibri" panose="020F0502020204030204" pitchFamily="34" charset="0"/>
                <a:cs typeface="Calibri" panose="020F0502020204030204" pitchFamily="34" charset="0"/>
              </a:rPr>
              <a:t>Security Best Practices Summary</a:t>
            </a:r>
            <a:endParaRPr lang="en-US" sz="3750" dirty="0"/>
          </a:p>
        </p:txBody>
      </p:sp>
      <p:sp>
        <p:nvSpPr>
          <p:cNvPr id="3" name="Shape 1"/>
          <p:cNvSpPr/>
          <p:nvPr/>
        </p:nvSpPr>
        <p:spPr>
          <a:xfrm>
            <a:off x="863798" y="2078117"/>
            <a:ext cx="4160996" cy="2754273"/>
          </a:xfrm>
          <a:prstGeom prst="roundRect">
            <a:avLst>
              <a:gd name="adj" fmla="val 3984"/>
            </a:avLst>
          </a:prstGeom>
          <a:solidFill>
            <a:srgbClr val="FFFFFF"/>
          </a:solidFill>
          <a:ln/>
        </p:spPr>
      </p:sp>
      <p:sp>
        <p:nvSpPr>
          <p:cNvPr id="4" name="Shape 2"/>
          <p:cNvSpPr/>
          <p:nvPr/>
        </p:nvSpPr>
        <p:spPr>
          <a:xfrm>
            <a:off x="863798" y="2055257"/>
            <a:ext cx="4160996" cy="91440"/>
          </a:xfrm>
          <a:prstGeom prst="roundRect">
            <a:avLst>
              <a:gd name="adj" fmla="val 34417"/>
            </a:avLst>
          </a:prstGeom>
          <a:solidFill>
            <a:srgbClr val="2D2E34"/>
          </a:solidFill>
          <a:ln/>
        </p:spPr>
      </p:sp>
      <p:sp>
        <p:nvSpPr>
          <p:cNvPr id="5" name="Shape 3"/>
          <p:cNvSpPr/>
          <p:nvPr/>
        </p:nvSpPr>
        <p:spPr>
          <a:xfrm>
            <a:off x="2629614" y="1763435"/>
            <a:ext cx="629364" cy="629364"/>
          </a:xfrm>
          <a:prstGeom prst="roundRect">
            <a:avLst>
              <a:gd name="adj" fmla="val 145290"/>
            </a:avLst>
          </a:prstGeom>
          <a:solidFill>
            <a:srgbClr val="2D2E34"/>
          </a:solidFill>
          <a:ln/>
        </p:spPr>
      </p:sp>
      <p:sp>
        <p:nvSpPr>
          <p:cNvPr id="6" name="Text 4"/>
          <p:cNvSpPr/>
          <p:nvPr/>
        </p:nvSpPr>
        <p:spPr>
          <a:xfrm>
            <a:off x="2818448" y="1920716"/>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lang="en-US" sz="1950" dirty="0"/>
          </a:p>
        </p:txBody>
      </p:sp>
      <p:sp>
        <p:nvSpPr>
          <p:cNvPr id="7" name="Text 5"/>
          <p:cNvSpPr/>
          <p:nvPr/>
        </p:nvSpPr>
        <p:spPr>
          <a:xfrm>
            <a:off x="1096447" y="2602587"/>
            <a:ext cx="282606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Mutual TLS Encryption</a:t>
            </a:r>
            <a:endParaRPr lang="en-US" sz="1850" dirty="0"/>
          </a:p>
        </p:txBody>
      </p:sp>
      <p:sp>
        <p:nvSpPr>
          <p:cNvPr id="8" name="Text 6"/>
          <p:cNvSpPr/>
          <p:nvPr/>
        </p:nvSpPr>
        <p:spPr>
          <a:xfrm>
            <a:off x="1096447" y="3026331"/>
            <a:ext cx="3695700" cy="1573411"/>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Always use mutual TLS (TLS 1.2 or higher) for encrypted, authenticated communication between vehicle gateways and AWS IoT Core, protecting data in transit.</a:t>
            </a:r>
            <a:endParaRPr lang="en-US" sz="1650" dirty="0"/>
          </a:p>
        </p:txBody>
      </p:sp>
      <p:sp>
        <p:nvSpPr>
          <p:cNvPr id="9" name="Shape 7"/>
          <p:cNvSpPr/>
          <p:nvPr/>
        </p:nvSpPr>
        <p:spPr>
          <a:xfrm>
            <a:off x="5234583" y="2078117"/>
            <a:ext cx="4161115" cy="2754273"/>
          </a:xfrm>
          <a:prstGeom prst="roundRect">
            <a:avLst>
              <a:gd name="adj" fmla="val 3984"/>
            </a:avLst>
          </a:prstGeom>
          <a:solidFill>
            <a:srgbClr val="FFFFFF"/>
          </a:solidFill>
          <a:ln/>
        </p:spPr>
      </p:sp>
      <p:sp>
        <p:nvSpPr>
          <p:cNvPr id="10" name="Shape 8"/>
          <p:cNvSpPr/>
          <p:nvPr/>
        </p:nvSpPr>
        <p:spPr>
          <a:xfrm>
            <a:off x="5234583" y="2055257"/>
            <a:ext cx="4161115" cy="91440"/>
          </a:xfrm>
          <a:prstGeom prst="roundRect">
            <a:avLst>
              <a:gd name="adj" fmla="val 34417"/>
            </a:avLst>
          </a:prstGeom>
          <a:solidFill>
            <a:srgbClr val="2D2E34"/>
          </a:solidFill>
          <a:ln/>
        </p:spPr>
      </p:sp>
      <p:sp>
        <p:nvSpPr>
          <p:cNvPr id="11" name="Shape 9"/>
          <p:cNvSpPr/>
          <p:nvPr/>
        </p:nvSpPr>
        <p:spPr>
          <a:xfrm>
            <a:off x="7000399" y="1763435"/>
            <a:ext cx="629364" cy="629364"/>
          </a:xfrm>
          <a:prstGeom prst="roundRect">
            <a:avLst>
              <a:gd name="adj" fmla="val 145290"/>
            </a:avLst>
          </a:prstGeom>
          <a:solidFill>
            <a:srgbClr val="2D2E34"/>
          </a:solidFill>
          <a:ln/>
        </p:spPr>
      </p:sp>
      <p:sp>
        <p:nvSpPr>
          <p:cNvPr id="12" name="Text 10"/>
          <p:cNvSpPr/>
          <p:nvPr/>
        </p:nvSpPr>
        <p:spPr>
          <a:xfrm>
            <a:off x="7189232" y="1920716"/>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lang="en-US" sz="1950" dirty="0"/>
          </a:p>
        </p:txBody>
      </p:sp>
      <p:sp>
        <p:nvSpPr>
          <p:cNvPr id="13" name="Text 11"/>
          <p:cNvSpPr/>
          <p:nvPr/>
        </p:nvSpPr>
        <p:spPr>
          <a:xfrm>
            <a:off x="5467231" y="2602587"/>
            <a:ext cx="2859524"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Unique Device Identity</a:t>
            </a:r>
            <a:endParaRPr lang="en-US" sz="1850" dirty="0"/>
          </a:p>
        </p:txBody>
      </p:sp>
      <p:sp>
        <p:nvSpPr>
          <p:cNvPr id="14" name="Text 12"/>
          <p:cNvSpPr/>
          <p:nvPr/>
        </p:nvSpPr>
        <p:spPr>
          <a:xfrm>
            <a:off x="5467231" y="3026331"/>
            <a:ext cx="3695819" cy="1258729"/>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Employ unique X.509 certificates per vehicle gateway to establish individual identity, enabling precise access control and accountability.</a:t>
            </a:r>
            <a:endParaRPr lang="en-US" sz="1650" dirty="0"/>
          </a:p>
        </p:txBody>
      </p:sp>
      <p:sp>
        <p:nvSpPr>
          <p:cNvPr id="15" name="Shape 13"/>
          <p:cNvSpPr/>
          <p:nvPr/>
        </p:nvSpPr>
        <p:spPr>
          <a:xfrm>
            <a:off x="9605486" y="2078117"/>
            <a:ext cx="4160996" cy="2754273"/>
          </a:xfrm>
          <a:prstGeom prst="roundRect">
            <a:avLst>
              <a:gd name="adj" fmla="val 3984"/>
            </a:avLst>
          </a:prstGeom>
          <a:solidFill>
            <a:srgbClr val="FFFFFF"/>
          </a:solidFill>
          <a:ln/>
        </p:spPr>
      </p:sp>
      <p:sp>
        <p:nvSpPr>
          <p:cNvPr id="16" name="Shape 14"/>
          <p:cNvSpPr/>
          <p:nvPr/>
        </p:nvSpPr>
        <p:spPr>
          <a:xfrm>
            <a:off x="9605486" y="2055257"/>
            <a:ext cx="4160996" cy="91440"/>
          </a:xfrm>
          <a:prstGeom prst="roundRect">
            <a:avLst>
              <a:gd name="adj" fmla="val 34417"/>
            </a:avLst>
          </a:prstGeom>
          <a:solidFill>
            <a:srgbClr val="2D2E34"/>
          </a:solidFill>
          <a:ln/>
        </p:spPr>
      </p:sp>
      <p:sp>
        <p:nvSpPr>
          <p:cNvPr id="17" name="Shape 15"/>
          <p:cNvSpPr/>
          <p:nvPr/>
        </p:nvSpPr>
        <p:spPr>
          <a:xfrm>
            <a:off x="11371302" y="1763435"/>
            <a:ext cx="629364" cy="629364"/>
          </a:xfrm>
          <a:prstGeom prst="roundRect">
            <a:avLst>
              <a:gd name="adj" fmla="val 145290"/>
            </a:avLst>
          </a:prstGeom>
          <a:solidFill>
            <a:srgbClr val="2D2E34"/>
          </a:solidFill>
          <a:ln/>
        </p:spPr>
      </p:sp>
      <p:sp>
        <p:nvSpPr>
          <p:cNvPr id="18" name="Text 16"/>
          <p:cNvSpPr/>
          <p:nvPr/>
        </p:nvSpPr>
        <p:spPr>
          <a:xfrm>
            <a:off x="11560135" y="1920716"/>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lang="en-US" sz="1950" dirty="0"/>
          </a:p>
        </p:txBody>
      </p:sp>
      <p:sp>
        <p:nvSpPr>
          <p:cNvPr id="19" name="Text 17"/>
          <p:cNvSpPr/>
          <p:nvPr/>
        </p:nvSpPr>
        <p:spPr>
          <a:xfrm>
            <a:off x="9838134" y="2602587"/>
            <a:ext cx="2763441"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Least Privilege Access</a:t>
            </a:r>
            <a:endParaRPr lang="en-US" sz="1850" dirty="0"/>
          </a:p>
        </p:txBody>
      </p:sp>
      <p:sp>
        <p:nvSpPr>
          <p:cNvPr id="20" name="Text 18"/>
          <p:cNvSpPr/>
          <p:nvPr/>
        </p:nvSpPr>
        <p:spPr>
          <a:xfrm>
            <a:off x="9838134" y="3026331"/>
            <a:ext cx="3695700" cy="1258729"/>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Limit MQTT topics and permissions via AWS IoT Core policies, granting devices only the minimum access required for their specific functions.</a:t>
            </a:r>
            <a:endParaRPr lang="en-US" sz="1650" dirty="0"/>
          </a:p>
        </p:txBody>
      </p:sp>
      <p:sp>
        <p:nvSpPr>
          <p:cNvPr id="21" name="Shape 19"/>
          <p:cNvSpPr/>
          <p:nvPr/>
        </p:nvSpPr>
        <p:spPr>
          <a:xfrm>
            <a:off x="863798" y="5356860"/>
            <a:ext cx="6346388" cy="2124908"/>
          </a:xfrm>
          <a:prstGeom prst="roundRect">
            <a:avLst>
              <a:gd name="adj" fmla="val 5164"/>
            </a:avLst>
          </a:prstGeom>
          <a:solidFill>
            <a:srgbClr val="FFFFFF"/>
          </a:solidFill>
          <a:ln/>
        </p:spPr>
      </p:sp>
      <p:sp>
        <p:nvSpPr>
          <p:cNvPr id="22" name="Shape 20"/>
          <p:cNvSpPr/>
          <p:nvPr/>
        </p:nvSpPr>
        <p:spPr>
          <a:xfrm>
            <a:off x="863798" y="5334000"/>
            <a:ext cx="6346388" cy="91440"/>
          </a:xfrm>
          <a:prstGeom prst="roundRect">
            <a:avLst>
              <a:gd name="adj" fmla="val 34417"/>
            </a:avLst>
          </a:prstGeom>
          <a:solidFill>
            <a:srgbClr val="2D2E34"/>
          </a:solidFill>
          <a:ln/>
        </p:spPr>
      </p:sp>
      <p:sp>
        <p:nvSpPr>
          <p:cNvPr id="23" name="Shape 21"/>
          <p:cNvSpPr/>
          <p:nvPr/>
        </p:nvSpPr>
        <p:spPr>
          <a:xfrm>
            <a:off x="3722251" y="5042178"/>
            <a:ext cx="629364" cy="629364"/>
          </a:xfrm>
          <a:prstGeom prst="roundRect">
            <a:avLst>
              <a:gd name="adj" fmla="val 145290"/>
            </a:avLst>
          </a:prstGeom>
          <a:solidFill>
            <a:srgbClr val="2D2E34"/>
          </a:solidFill>
          <a:ln/>
        </p:spPr>
      </p:sp>
      <p:sp>
        <p:nvSpPr>
          <p:cNvPr id="24" name="Text 22"/>
          <p:cNvSpPr/>
          <p:nvPr/>
        </p:nvSpPr>
        <p:spPr>
          <a:xfrm>
            <a:off x="3911084" y="5199459"/>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4</a:t>
            </a:r>
            <a:endParaRPr lang="en-US" sz="1950" dirty="0"/>
          </a:p>
        </p:txBody>
      </p:sp>
      <p:sp>
        <p:nvSpPr>
          <p:cNvPr id="25" name="Text 23"/>
          <p:cNvSpPr/>
          <p:nvPr/>
        </p:nvSpPr>
        <p:spPr>
          <a:xfrm>
            <a:off x="1096447" y="5881330"/>
            <a:ext cx="2887385"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Continuous Monitoring</a:t>
            </a:r>
            <a:endParaRPr lang="en-US" sz="1850" dirty="0"/>
          </a:p>
        </p:txBody>
      </p:sp>
      <p:sp>
        <p:nvSpPr>
          <p:cNvPr id="26" name="Text 24"/>
          <p:cNvSpPr/>
          <p:nvPr/>
        </p:nvSpPr>
        <p:spPr>
          <a:xfrm>
            <a:off x="1096447" y="6305074"/>
            <a:ext cx="5881092" cy="629364"/>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Monitor device behavior with AWS IoT Device Defender to detect anomalies, security violations, and potential threats in real-time.</a:t>
            </a:r>
            <a:endParaRPr lang="en-US" sz="1650" dirty="0"/>
          </a:p>
        </p:txBody>
      </p:sp>
      <p:sp>
        <p:nvSpPr>
          <p:cNvPr id="27" name="Shape 25"/>
          <p:cNvSpPr/>
          <p:nvPr/>
        </p:nvSpPr>
        <p:spPr>
          <a:xfrm>
            <a:off x="7419975" y="5356860"/>
            <a:ext cx="6346508" cy="2124908"/>
          </a:xfrm>
          <a:prstGeom prst="roundRect">
            <a:avLst>
              <a:gd name="adj" fmla="val 5164"/>
            </a:avLst>
          </a:prstGeom>
          <a:solidFill>
            <a:srgbClr val="FFFFFF"/>
          </a:solidFill>
          <a:ln/>
        </p:spPr>
      </p:sp>
      <p:sp>
        <p:nvSpPr>
          <p:cNvPr id="28" name="Shape 26"/>
          <p:cNvSpPr/>
          <p:nvPr/>
        </p:nvSpPr>
        <p:spPr>
          <a:xfrm>
            <a:off x="7419975" y="5334000"/>
            <a:ext cx="6346508" cy="91440"/>
          </a:xfrm>
          <a:prstGeom prst="roundRect">
            <a:avLst>
              <a:gd name="adj" fmla="val 34417"/>
            </a:avLst>
          </a:prstGeom>
          <a:solidFill>
            <a:srgbClr val="2D2E34"/>
          </a:solidFill>
          <a:ln/>
        </p:spPr>
      </p:sp>
      <p:sp>
        <p:nvSpPr>
          <p:cNvPr id="29" name="Shape 27"/>
          <p:cNvSpPr/>
          <p:nvPr/>
        </p:nvSpPr>
        <p:spPr>
          <a:xfrm>
            <a:off x="10278547" y="5042178"/>
            <a:ext cx="629364" cy="629364"/>
          </a:xfrm>
          <a:prstGeom prst="roundRect">
            <a:avLst>
              <a:gd name="adj" fmla="val 145290"/>
            </a:avLst>
          </a:prstGeom>
          <a:solidFill>
            <a:srgbClr val="2D2E34"/>
          </a:solidFill>
          <a:ln/>
        </p:spPr>
      </p:sp>
      <p:sp>
        <p:nvSpPr>
          <p:cNvPr id="30" name="Text 28"/>
          <p:cNvSpPr/>
          <p:nvPr/>
        </p:nvSpPr>
        <p:spPr>
          <a:xfrm>
            <a:off x="10467380" y="5199459"/>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5</a:t>
            </a:r>
            <a:endParaRPr lang="en-US" sz="1950" dirty="0"/>
          </a:p>
        </p:txBody>
      </p:sp>
      <p:sp>
        <p:nvSpPr>
          <p:cNvPr id="31" name="Text 29"/>
          <p:cNvSpPr/>
          <p:nvPr/>
        </p:nvSpPr>
        <p:spPr>
          <a:xfrm>
            <a:off x="7652623" y="5881330"/>
            <a:ext cx="2576632"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Automated Lifecycle</a:t>
            </a:r>
            <a:endParaRPr lang="en-US" sz="1850" dirty="0"/>
          </a:p>
        </p:txBody>
      </p:sp>
      <p:sp>
        <p:nvSpPr>
          <p:cNvPr id="32" name="Text 30"/>
          <p:cNvSpPr/>
          <p:nvPr/>
        </p:nvSpPr>
        <p:spPr>
          <a:xfrm>
            <a:off x="7652623" y="6305074"/>
            <a:ext cx="5881211" cy="944047"/>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Calibri" panose="020F0502020204030204" pitchFamily="34" charset="0"/>
                <a:ea typeface="Calibri" panose="020F0502020204030204" pitchFamily="34" charset="0"/>
                <a:cs typeface="Calibri" panose="020F0502020204030204" pitchFamily="34" charset="0"/>
              </a:rPr>
              <a:t>Automate certificate lifecycle management including rotation and revocation to maintain strong security posture without manual intervention.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145977"/>
            <a:ext cx="12902803" cy="1332309"/>
          </a:xfrm>
          <a:prstGeom prst="rect">
            <a:avLst/>
          </a:prstGeom>
          <a:noFill/>
          <a:ln/>
        </p:spPr>
        <p:txBody>
          <a:bodyPr wrap="square" lIns="0" tIns="0" rIns="0" bIns="0" rtlCol="0" anchor="t"/>
          <a:lstStyle/>
          <a:p>
            <a:pPr marL="0" indent="0" algn="l">
              <a:lnSpc>
                <a:spcPts val="5200"/>
              </a:lnSpc>
              <a:buNone/>
            </a:pPr>
            <a:r>
              <a:rPr lang="en-US" sz="4150" b="1" dirty="0">
                <a:solidFill>
                  <a:srgbClr val="000000"/>
                </a:solidFill>
                <a:latin typeface="Calibri" panose="020F0502020204030204" pitchFamily="34" charset="0"/>
                <a:ea typeface="Calibri" panose="020F0502020204030204" pitchFamily="34" charset="0"/>
                <a:cs typeface="Calibri" panose="020F0502020204030204" pitchFamily="34" charset="0"/>
              </a:rPr>
              <a:t>Conclusion: Robust, Scalable, and Secure Vehicle Communication</a:t>
            </a:r>
            <a:endParaRPr lang="en-US" sz="4150" dirty="0"/>
          </a:p>
        </p:txBody>
      </p:sp>
      <p:sp>
        <p:nvSpPr>
          <p:cNvPr id="3" name="Shape 1"/>
          <p:cNvSpPr/>
          <p:nvPr/>
        </p:nvSpPr>
        <p:spPr>
          <a:xfrm>
            <a:off x="863798" y="2829997"/>
            <a:ext cx="4144566" cy="3286720"/>
          </a:xfrm>
          <a:prstGeom prst="roundRect">
            <a:avLst>
              <a:gd name="adj" fmla="val 1070"/>
            </a:avLst>
          </a:prstGeom>
          <a:solidFill>
            <a:srgbClr val="F2EEEE"/>
          </a:solidFill>
          <a:ln/>
        </p:spPr>
      </p:sp>
      <p:sp>
        <p:nvSpPr>
          <p:cNvPr id="4" name="Shape 2"/>
          <p:cNvSpPr/>
          <p:nvPr/>
        </p:nvSpPr>
        <p:spPr>
          <a:xfrm>
            <a:off x="1098233" y="3064431"/>
            <a:ext cx="703421" cy="703421"/>
          </a:xfrm>
          <a:prstGeom prst="roundRect">
            <a:avLst>
              <a:gd name="adj" fmla="val 12998028"/>
            </a:avLst>
          </a:prstGeom>
          <a:solidFill>
            <a:srgbClr val="2D2E34"/>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1709" y="3257788"/>
            <a:ext cx="316468" cy="316468"/>
          </a:xfrm>
          <a:prstGeom prst="rect">
            <a:avLst/>
          </a:prstGeom>
        </p:spPr>
      </p:pic>
      <p:sp>
        <p:nvSpPr>
          <p:cNvPr id="6" name="Text 3"/>
          <p:cNvSpPr/>
          <p:nvPr/>
        </p:nvSpPr>
        <p:spPr>
          <a:xfrm>
            <a:off x="1098233" y="4002286"/>
            <a:ext cx="2991564"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Lightweight Gateway</a:t>
            </a:r>
            <a:endParaRPr lang="en-US" sz="2050" dirty="0"/>
          </a:p>
        </p:txBody>
      </p:sp>
      <p:sp>
        <p:nvSpPr>
          <p:cNvPr id="7" name="Text 4"/>
          <p:cNvSpPr/>
          <p:nvPr/>
        </p:nvSpPr>
        <p:spPr>
          <a:xfrm>
            <a:off x="1098233" y="4475917"/>
            <a:ext cx="3675698" cy="1406366"/>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Python with paho-mqtt enables lightweight, secure MQTT clients directly on vehicle hardware without heavy frameworks.</a:t>
            </a:r>
            <a:endParaRPr lang="en-US" sz="1800" dirty="0"/>
          </a:p>
        </p:txBody>
      </p:sp>
      <p:sp>
        <p:nvSpPr>
          <p:cNvPr id="8" name="Shape 5"/>
          <p:cNvSpPr/>
          <p:nvPr/>
        </p:nvSpPr>
        <p:spPr>
          <a:xfrm>
            <a:off x="5242798" y="2829997"/>
            <a:ext cx="4144685" cy="3286720"/>
          </a:xfrm>
          <a:prstGeom prst="roundRect">
            <a:avLst>
              <a:gd name="adj" fmla="val 1070"/>
            </a:avLst>
          </a:prstGeom>
          <a:solidFill>
            <a:srgbClr val="F2EEEE"/>
          </a:solidFill>
          <a:ln/>
        </p:spPr>
      </p:sp>
      <p:sp>
        <p:nvSpPr>
          <p:cNvPr id="9" name="Shape 6"/>
          <p:cNvSpPr/>
          <p:nvPr/>
        </p:nvSpPr>
        <p:spPr>
          <a:xfrm>
            <a:off x="5477232" y="3064431"/>
            <a:ext cx="703421" cy="703421"/>
          </a:xfrm>
          <a:prstGeom prst="roundRect">
            <a:avLst>
              <a:gd name="adj" fmla="val 12998028"/>
            </a:avLst>
          </a:prstGeom>
          <a:solidFill>
            <a:srgbClr val="2D2E34"/>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0709" y="3257788"/>
            <a:ext cx="316468" cy="316468"/>
          </a:xfrm>
          <a:prstGeom prst="rect">
            <a:avLst/>
          </a:prstGeom>
        </p:spPr>
      </p:pic>
      <p:sp>
        <p:nvSpPr>
          <p:cNvPr id="11" name="Text 7"/>
          <p:cNvSpPr/>
          <p:nvPr/>
        </p:nvSpPr>
        <p:spPr>
          <a:xfrm>
            <a:off x="5477232" y="4002286"/>
            <a:ext cx="3129320"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Strong Authentication</a:t>
            </a:r>
            <a:endParaRPr lang="en-US" sz="2050" dirty="0"/>
          </a:p>
        </p:txBody>
      </p:sp>
      <p:sp>
        <p:nvSpPr>
          <p:cNvPr id="12" name="Text 8"/>
          <p:cNvSpPr/>
          <p:nvPr/>
        </p:nvSpPr>
        <p:spPr>
          <a:xfrm>
            <a:off x="5477232" y="4475917"/>
            <a:ext cx="3675817" cy="1406366"/>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X.509 certificates combined with TLS 1.2+ ensure strong authentication and encryption without requiring AWS Greengrass complexity.</a:t>
            </a:r>
            <a:endParaRPr lang="en-US" sz="1800" dirty="0"/>
          </a:p>
        </p:txBody>
      </p:sp>
      <p:sp>
        <p:nvSpPr>
          <p:cNvPr id="13" name="Shape 9"/>
          <p:cNvSpPr/>
          <p:nvPr/>
        </p:nvSpPr>
        <p:spPr>
          <a:xfrm>
            <a:off x="9621917" y="2829997"/>
            <a:ext cx="4144566" cy="3286720"/>
          </a:xfrm>
          <a:prstGeom prst="roundRect">
            <a:avLst>
              <a:gd name="adj" fmla="val 1070"/>
            </a:avLst>
          </a:prstGeom>
          <a:solidFill>
            <a:srgbClr val="F2EEEE"/>
          </a:solidFill>
          <a:ln/>
        </p:spPr>
      </p:sp>
      <p:sp>
        <p:nvSpPr>
          <p:cNvPr id="14" name="Shape 10"/>
          <p:cNvSpPr/>
          <p:nvPr/>
        </p:nvSpPr>
        <p:spPr>
          <a:xfrm>
            <a:off x="9856351" y="3064431"/>
            <a:ext cx="703421" cy="703421"/>
          </a:xfrm>
          <a:prstGeom prst="roundRect">
            <a:avLst>
              <a:gd name="adj" fmla="val 12998028"/>
            </a:avLst>
          </a:prstGeom>
          <a:solidFill>
            <a:srgbClr val="2D2E34"/>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9828" y="3257788"/>
            <a:ext cx="316468" cy="316468"/>
          </a:xfrm>
          <a:prstGeom prst="rect">
            <a:avLst/>
          </a:prstGeom>
        </p:spPr>
      </p:pic>
      <p:sp>
        <p:nvSpPr>
          <p:cNvPr id="16" name="Text 11"/>
          <p:cNvSpPr/>
          <p:nvPr/>
        </p:nvSpPr>
        <p:spPr>
          <a:xfrm>
            <a:off x="9856351" y="4002286"/>
            <a:ext cx="2780943"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Scalable Processing</a:t>
            </a:r>
            <a:endParaRPr lang="en-US" sz="2050" dirty="0"/>
          </a:p>
        </p:txBody>
      </p:sp>
      <p:sp>
        <p:nvSpPr>
          <p:cNvPr id="17" name="Text 12"/>
          <p:cNvSpPr/>
          <p:nvPr/>
        </p:nvSpPr>
        <p:spPr>
          <a:xfrm>
            <a:off x="9856351" y="4475917"/>
            <a:ext cx="3675698" cy="1406366"/>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AWS IoT Core and backend services provide scalable, secure data processing that grows with your fleet size and data volume.</a:t>
            </a:r>
            <a:endParaRPr lang="en-US" sz="1800" dirty="0"/>
          </a:p>
        </p:txBody>
      </p:sp>
      <p:sp>
        <p:nvSpPr>
          <p:cNvPr id="18" name="Text 13"/>
          <p:cNvSpPr/>
          <p:nvPr/>
        </p:nvSpPr>
        <p:spPr>
          <a:xfrm>
            <a:off x="863798" y="6380440"/>
            <a:ext cx="12902803"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This architecture supports modern connected vehicle needs with proven AWS security standards, delivering a production-ready solution that is </a:t>
            </a:r>
            <a:r>
              <a:rPr lang="en-US" sz="1800" b="1" dirty="0">
                <a:solidFill>
                  <a:srgbClr val="FD505F"/>
                </a:solidFill>
                <a:latin typeface="Calibri" panose="020F0502020204030204" pitchFamily="34" charset="0"/>
                <a:ea typeface="Calibri" panose="020F0502020204030204" pitchFamily="34" charset="0"/>
                <a:cs typeface="Calibri" panose="020F0502020204030204" pitchFamily="34" charset="0"/>
              </a:rPr>
              <a:t>secure</a:t>
            </a: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rgbClr val="FD505F"/>
                </a:solidFill>
                <a:latin typeface="Calibri" panose="020F0502020204030204" pitchFamily="34" charset="0"/>
                <a:ea typeface="Calibri" panose="020F0502020204030204" pitchFamily="34" charset="0"/>
                <a:cs typeface="Calibri" panose="020F0502020204030204" pitchFamily="34" charset="0"/>
              </a:rPr>
              <a:t>manageable</a:t>
            </a: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 and </a:t>
            </a:r>
            <a:r>
              <a:rPr lang="en-US" sz="1800" b="1" dirty="0">
                <a:solidFill>
                  <a:srgbClr val="FD505F"/>
                </a:solidFill>
                <a:latin typeface="Calibri" panose="020F0502020204030204" pitchFamily="34" charset="0"/>
                <a:ea typeface="Calibri" panose="020F0502020204030204" pitchFamily="34" charset="0"/>
                <a:cs typeface="Calibri" panose="020F0502020204030204" pitchFamily="34" charset="0"/>
              </a:rPr>
              <a:t>extensible</a:t>
            </a:r>
            <a:r>
              <a:rPr lang="en-US" sz="1800" dirty="0">
                <a:solidFill>
                  <a:srgbClr val="3D3838"/>
                </a:solidFill>
                <a:latin typeface="Calibri" panose="020F0502020204030204" pitchFamily="34" charset="0"/>
                <a:ea typeface="Calibri" panose="020F0502020204030204" pitchFamily="34" charset="0"/>
                <a:cs typeface="Calibri" panose="020F0502020204030204" pitchFamily="34" charset="0"/>
              </a:rPr>
              <a:t> for vehicle-to-cloud communication at any scale.</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1643</Words>
  <Application>Microsoft Office PowerPoint</Application>
  <PresentationFormat>Custom</PresentationFormat>
  <Paragraphs>217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Consolas</vt:lpstr>
      <vt:lpstr>Montserrat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manogna.vundigala06@outlook.com</cp:lastModifiedBy>
  <cp:revision>4</cp:revision>
  <dcterms:created xsi:type="dcterms:W3CDTF">2025-12-17T17:42:54Z</dcterms:created>
  <dcterms:modified xsi:type="dcterms:W3CDTF">2025-12-18T06:09:57Z</dcterms:modified>
</cp:coreProperties>
</file>